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  <p:sldMasterId id="2147483660" r:id="rId4"/>
  </p:sldMasterIdLst>
  <p:notesMasterIdLst>
    <p:notesMasterId r:id="rId24"/>
  </p:notesMasterIdLst>
  <p:sldIdLst>
    <p:sldId id="277" r:id="rId5"/>
    <p:sldId id="278" r:id="rId6"/>
    <p:sldId id="279" r:id="rId7"/>
    <p:sldId id="270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80" r:id="rId22"/>
    <p:sldId id="281" r:id="rId23"/>
  </p:sldIdLst>
  <p:sldSz cx="18288000" cy="10287000"/>
  <p:notesSz cx="6858000" cy="9144000"/>
  <p:embeddedFontLst>
    <p:embeddedFont>
      <p:font typeface="Helvetica" panose="020B0604020202020204" pitchFamily="34" charset="0"/>
      <p:regular r:id="rId25"/>
      <p:bold r:id="rId26"/>
      <p:italic r:id="rId27"/>
      <p:boldItalic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Montserrat Bold" panose="020B0604020202020204" charset="0"/>
      <p:regular r:id="rId33"/>
      <p:bold r:id="rId34"/>
    </p:embeddedFont>
    <p:embeddedFont>
      <p:font typeface="Montserrat Bold Italics" panose="020B0604020202020204" charset="0"/>
      <p:regular r:id="rId35"/>
      <p:bold r:id="rId36"/>
      <p:italic r:id="rId37"/>
      <p:boldItalic r:id="rId38"/>
    </p:embeddedFont>
    <p:embeddedFont>
      <p:font typeface="Montserrat Classic Bold" panose="020B0604020202020204" charset="0"/>
      <p:regular r:id="rId39"/>
      <p:bold r:id="rId40"/>
      <p:italic r:id="rId41"/>
      <p:boldItalic r:id="rId42"/>
    </p:embeddedFont>
    <p:embeddedFont>
      <p:font typeface="Montserrat Italics" panose="020B0604020202020204" charset="0"/>
      <p:regular r:id="rId43"/>
      <p: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05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1005" y="8894897"/>
            <a:ext cx="16478254" cy="477736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2700" b="1"/>
            </a:lvl1pPr>
            <a:lvl2pPr marL="800100" indent="-342900" defTabSz="619125">
              <a:lnSpc>
                <a:spcPct val="100000"/>
              </a:lnSpc>
              <a:spcBef>
                <a:spcPts val="0"/>
              </a:spcBef>
              <a:defRPr sz="2700" b="1"/>
            </a:lvl2pPr>
            <a:lvl3pPr marL="1257300" indent="-342900" defTabSz="619125">
              <a:lnSpc>
                <a:spcPct val="100000"/>
              </a:lnSpc>
              <a:spcBef>
                <a:spcPts val="0"/>
              </a:spcBef>
              <a:defRPr sz="2700" b="1"/>
            </a:lvl3pPr>
            <a:lvl4pPr marL="1714500" indent="-342900" defTabSz="619125">
              <a:lnSpc>
                <a:spcPct val="100000"/>
              </a:lnSpc>
              <a:spcBef>
                <a:spcPts val="0"/>
              </a:spcBef>
              <a:defRPr sz="2700" b="1"/>
            </a:lvl4pPr>
            <a:lvl5pPr marL="2171700" indent="-342900" defTabSz="619125">
              <a:lnSpc>
                <a:spcPct val="100000"/>
              </a:lnSpc>
              <a:spcBef>
                <a:spcPts val="0"/>
              </a:spcBef>
              <a:defRPr sz="27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904872" y="1931244"/>
            <a:ext cx="16478254" cy="3486152"/>
          </a:xfrm>
          <a:prstGeom prst="rect">
            <a:avLst/>
          </a:prstGeom>
        </p:spPr>
        <p:txBody>
          <a:bodyPr anchor="b"/>
          <a:lstStyle>
            <a:lvl1pPr>
              <a:defRPr sz="8700" spc="-17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1006" y="5417393"/>
            <a:ext cx="16478252" cy="1428752"/>
          </a:xfrm>
          <a:prstGeom prst="rect">
            <a:avLst/>
          </a:prstGeom>
        </p:spPr>
        <p:txBody>
          <a:bodyPr numCol="1" spcCol="38100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</a:lstStyle>
          <a:p>
            <a:r>
              <a:t>Presentation Subtitle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516720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8229600" y="-152400"/>
            <a:ext cx="9108628" cy="10601325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04875" y="952500"/>
            <a:ext cx="7334250" cy="4411706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4875" y="5295432"/>
            <a:ext cx="7334250" cy="4039068"/>
          </a:xfrm>
          <a:prstGeom prst="rect">
            <a:avLst/>
          </a:prstGeom>
        </p:spPr>
        <p:txBody>
          <a:bodyPr numCol="1" spcCol="38100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  <a:lvl2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2pPr>
            <a:lvl3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3pPr>
            <a:lvl4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4pPr>
            <a:lvl5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01125" y="9784534"/>
            <a:ext cx="314189" cy="3103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416882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04875" y="809625"/>
            <a:ext cx="16478250" cy="1074873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4875" y="1779720"/>
            <a:ext cx="16478250" cy="701087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  <a:lvl2pPr marL="981075" indent="-523875" defTabSz="619125">
              <a:lnSpc>
                <a:spcPct val="100000"/>
              </a:lnSpc>
              <a:spcBef>
                <a:spcPts val="0"/>
              </a:spcBef>
              <a:defRPr sz="4125" b="1"/>
            </a:lvl2pPr>
            <a:lvl3pPr marL="1438275" indent="-523875" defTabSz="619125">
              <a:lnSpc>
                <a:spcPct val="100000"/>
              </a:lnSpc>
              <a:spcBef>
                <a:spcPts val="0"/>
              </a:spcBef>
              <a:defRPr sz="4125" b="1"/>
            </a:lvl3pPr>
            <a:lvl4pPr marL="1895475" indent="-523875" defTabSz="619125">
              <a:lnSpc>
                <a:spcPct val="100000"/>
              </a:lnSpc>
              <a:spcBef>
                <a:spcPts val="0"/>
              </a:spcBef>
              <a:defRPr sz="4125" b="1"/>
            </a:lvl4pPr>
            <a:lvl5pPr marL="2352675" indent="-523875" defTabSz="619125">
              <a:lnSpc>
                <a:spcPct val="100000"/>
              </a:lnSpc>
              <a:spcBef>
                <a:spcPts val="0"/>
              </a:spcBef>
              <a:defRPr sz="4125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08340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042892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4875" y="1779720"/>
            <a:ext cx="7334250" cy="701087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  <a:lvl2pPr marL="981075" indent="-523875" defTabSz="619125">
              <a:lnSpc>
                <a:spcPct val="100000"/>
              </a:lnSpc>
              <a:spcBef>
                <a:spcPts val="0"/>
              </a:spcBef>
              <a:defRPr sz="4125" b="1"/>
            </a:lvl2pPr>
            <a:lvl3pPr marL="1438275" indent="-523875" defTabSz="619125">
              <a:lnSpc>
                <a:spcPct val="100000"/>
              </a:lnSpc>
              <a:spcBef>
                <a:spcPts val="0"/>
              </a:spcBef>
              <a:defRPr sz="4125" b="1"/>
            </a:lvl3pPr>
            <a:lvl4pPr marL="1895475" indent="-523875" defTabSz="619125">
              <a:lnSpc>
                <a:spcPct val="100000"/>
              </a:lnSpc>
              <a:spcBef>
                <a:spcPts val="0"/>
              </a:spcBef>
              <a:defRPr sz="4125" b="1"/>
            </a:lvl4pPr>
            <a:lvl5pPr marL="2352675" indent="-523875" defTabSz="619125">
              <a:lnSpc>
                <a:spcPct val="100000"/>
              </a:lnSpc>
              <a:spcBef>
                <a:spcPts val="0"/>
              </a:spcBef>
              <a:defRPr sz="4125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904875" y="3186378"/>
            <a:ext cx="7334250" cy="6192473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9144000" y="-305449"/>
            <a:ext cx="8187656" cy="10916875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04875" y="809625"/>
            <a:ext cx="7334250" cy="107632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126163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904872" y="3400425"/>
            <a:ext cx="16478254" cy="3486150"/>
          </a:xfrm>
          <a:prstGeom prst="rect">
            <a:avLst/>
          </a:prstGeom>
        </p:spPr>
        <p:txBody>
          <a:bodyPr anchor="ctr"/>
          <a:lstStyle>
            <a:lvl1pPr>
              <a:defRPr sz="8700" b="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01125" y="9784534"/>
            <a:ext cx="314189" cy="3103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08890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04875" y="809626"/>
            <a:ext cx="16478250" cy="1076213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4875" y="1779720"/>
            <a:ext cx="16478250" cy="701087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  <a:lvl2pPr marL="981075" indent="-523875" defTabSz="619125">
              <a:lnSpc>
                <a:spcPct val="100000"/>
              </a:lnSpc>
              <a:spcBef>
                <a:spcPts val="0"/>
              </a:spcBef>
              <a:defRPr sz="4125" b="1"/>
            </a:lvl2pPr>
            <a:lvl3pPr marL="1438275" indent="-523875" defTabSz="619125">
              <a:lnSpc>
                <a:spcPct val="100000"/>
              </a:lnSpc>
              <a:spcBef>
                <a:spcPts val="0"/>
              </a:spcBef>
              <a:defRPr sz="4125" b="1"/>
            </a:lvl3pPr>
            <a:lvl4pPr marL="1895475" indent="-523875" defTabSz="619125">
              <a:lnSpc>
                <a:spcPct val="100000"/>
              </a:lnSpc>
              <a:spcBef>
                <a:spcPts val="0"/>
              </a:spcBef>
              <a:defRPr sz="4125" b="1"/>
            </a:lvl4pPr>
            <a:lvl5pPr marL="2352675" indent="-523875" defTabSz="619125">
              <a:lnSpc>
                <a:spcPct val="100000"/>
              </a:lnSpc>
              <a:spcBef>
                <a:spcPts val="0"/>
              </a:spcBef>
              <a:defRPr sz="4125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23008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904875" y="809625"/>
            <a:ext cx="16478250" cy="1076325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4875" y="1779720"/>
            <a:ext cx="16478250" cy="701087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  <a:lvl2pPr marL="981075" indent="-523875" defTabSz="619125">
              <a:lnSpc>
                <a:spcPct val="100000"/>
              </a:lnSpc>
              <a:spcBef>
                <a:spcPts val="0"/>
              </a:spcBef>
              <a:defRPr sz="4125" b="1"/>
            </a:lvl2pPr>
            <a:lvl3pPr marL="1438275" indent="-523875" defTabSz="619125">
              <a:lnSpc>
                <a:spcPct val="100000"/>
              </a:lnSpc>
              <a:spcBef>
                <a:spcPts val="0"/>
              </a:spcBef>
              <a:defRPr sz="4125" b="1"/>
            </a:lvl3pPr>
            <a:lvl4pPr marL="1895475" indent="-523875" defTabSz="619125">
              <a:lnSpc>
                <a:spcPct val="100000"/>
              </a:lnSpc>
              <a:spcBef>
                <a:spcPts val="0"/>
              </a:spcBef>
              <a:defRPr sz="4125" b="1"/>
            </a:lvl4pPr>
            <a:lvl5pPr marL="2352675" indent="-523875" defTabSz="619125">
              <a:lnSpc>
                <a:spcPct val="100000"/>
              </a:lnSpc>
              <a:spcBef>
                <a:spcPts val="0"/>
              </a:spcBef>
              <a:defRPr sz="4125" b="1"/>
            </a:lvl5pPr>
          </a:lstStyle>
          <a:p>
            <a:r>
              <a:t>Agenda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619125">
              <a:lnSpc>
                <a:spcPct val="100000"/>
              </a:lnSpc>
              <a:spcBef>
                <a:spcPts val="1350"/>
              </a:spcBef>
              <a:buSzTx/>
              <a:buNone/>
              <a:defRPr sz="4125" spc="-74"/>
            </a:lvl1pPr>
          </a:lstStyle>
          <a:p>
            <a:r>
              <a:t>Agenda Topics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90091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04875" y="3690632"/>
            <a:ext cx="16478250" cy="2905736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985320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904875" y="806944"/>
            <a:ext cx="16478250" cy="5431190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8750" b="1" spc="-188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8750" b="1" spc="-188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8750" b="1" spc="-188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8750" b="1" spc="-188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8750" b="1" spc="-188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4875" y="6196635"/>
            <a:ext cx="16478250" cy="701085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426928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2518" y="8006590"/>
            <a:ext cx="15150041" cy="477736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2700" b="1"/>
            </a:lvl1pPr>
            <a:lvl2pPr marL="800100" indent="-342900" defTabSz="619125">
              <a:lnSpc>
                <a:spcPct val="100000"/>
              </a:lnSpc>
              <a:spcBef>
                <a:spcPts val="0"/>
              </a:spcBef>
              <a:defRPr sz="2700" b="1"/>
            </a:lvl2pPr>
            <a:lvl3pPr marL="1257300" indent="-342900" defTabSz="619125">
              <a:lnSpc>
                <a:spcPct val="100000"/>
              </a:lnSpc>
              <a:spcBef>
                <a:spcPts val="0"/>
              </a:spcBef>
              <a:defRPr sz="2700" b="1"/>
            </a:lvl3pPr>
            <a:lvl4pPr marL="1714500" indent="-342900" defTabSz="619125">
              <a:lnSpc>
                <a:spcPct val="100000"/>
              </a:lnSpc>
              <a:spcBef>
                <a:spcPts val="0"/>
              </a:spcBef>
              <a:defRPr sz="2700" b="1"/>
            </a:lvl4pPr>
            <a:lvl5pPr marL="2171700" indent="-342900" defTabSz="619125">
              <a:lnSpc>
                <a:spcPct val="100000"/>
              </a:lnSpc>
              <a:spcBef>
                <a:spcPts val="0"/>
              </a:spcBef>
              <a:defRPr sz="2700" b="1"/>
            </a:lvl5pPr>
          </a:lstStyle>
          <a:p>
            <a:r>
              <a:t>Attribution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315442" y="3704895"/>
            <a:ext cx="15657116" cy="2877212"/>
          </a:xfrm>
          <a:prstGeom prst="rect">
            <a:avLst/>
          </a:prstGeom>
        </p:spPr>
        <p:txBody>
          <a:bodyPr numCol="1" spcCol="38100"/>
          <a:lstStyle>
            <a:lvl1pPr marL="225656" indent="-98888">
              <a:spcBef>
                <a:spcPts val="0"/>
              </a:spcBef>
              <a:buSzTx/>
              <a:buNone/>
              <a:defRPr sz="6375" spc="-15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“Notable Quote”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55429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1820526" y="762000"/>
            <a:ext cx="5579324" cy="4462259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0125075" y="2983707"/>
            <a:ext cx="7829550" cy="9112636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04775" y="371475"/>
            <a:ext cx="12458700" cy="9344025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36355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000125" y="-4143375"/>
            <a:ext cx="20288250" cy="162306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79118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300155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904875" y="3186377"/>
            <a:ext cx="16478250" cy="6192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2740025" y="2057400"/>
            <a:ext cx="14630401" cy="112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01125" y="9781358"/>
            <a:ext cx="314189" cy="31034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438150">
              <a:defRPr sz="135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42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/>
  <p:txStyles>
    <p:titleStyle>
      <a:lvl1pPr marL="0" marR="0" indent="0" algn="l" defTabSz="182875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182875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182875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182875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182875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182875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182875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182875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182875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457200" marR="0" indent="-457200" algn="l" defTabSz="1828753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914400" marR="0" indent="-457200" algn="l" defTabSz="1828753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371600" marR="0" indent="-457200" algn="l" defTabSz="1828753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828800" marR="0" indent="-457200" algn="l" defTabSz="1828753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286000" marR="0" indent="-457200" algn="l" defTabSz="1828753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743200" marR="0" indent="-457200" algn="l" defTabSz="1828753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200400" marR="0" indent="-457200" algn="l" defTabSz="1828753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657600" marR="0" indent="-457200" algn="l" defTabSz="1828753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114800" marR="0" indent="-457200" algn="l" defTabSz="1828753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4.svg"/><Relationship Id="rId5" Type="http://schemas.openxmlformats.org/officeDocument/2006/relationships/image" Target="../media/image47.svg"/><Relationship Id="rId10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image" Target="../media/image5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5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9.png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0.svg"/><Relationship Id="rId4" Type="http://schemas.openxmlformats.org/officeDocument/2006/relationships/image" Target="../media/image60.sv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3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0.svg"/><Relationship Id="rId4" Type="http://schemas.openxmlformats.org/officeDocument/2006/relationships/image" Target="../media/image18.sv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tarry-background_short1.jpg" descr="starry-background_short1.jpg"/>
          <p:cNvPicPr>
            <a:picLocks noChangeAspect="1"/>
          </p:cNvPicPr>
          <p:nvPr/>
        </p:nvPicPr>
        <p:blipFill>
          <a:blip r:embed="rId2"/>
          <a:srcRect l="3763" t="14220" r="3763" b="7577"/>
          <a:stretch>
            <a:fillRect/>
          </a:stretch>
        </p:blipFill>
        <p:spPr>
          <a:xfrm>
            <a:off x="-31899" y="-18343"/>
            <a:ext cx="18351800" cy="10323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CDNLA-show-dc-gaylord-natl-dome-2024-logo.png" descr="CDNLA-show-dc-gaylord-natl-dome-2024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284" y="3140812"/>
            <a:ext cx="15239432" cy="2775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red-stripped-bottom.png" descr="red-stripped-bottom.png"/>
          <p:cNvPicPr>
            <a:picLocks noChangeAspect="1"/>
          </p:cNvPicPr>
          <p:nvPr/>
        </p:nvPicPr>
        <p:blipFill>
          <a:blip r:embed="rId4"/>
          <a:srcRect t="54070" b="16191"/>
          <a:stretch>
            <a:fillRect/>
          </a:stretch>
        </p:blipFill>
        <p:spPr>
          <a:xfrm>
            <a:off x="-1" y="9006014"/>
            <a:ext cx="18288001" cy="13331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533" y="-3810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AFA">
                <a:alpha val="7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 descr="preencoded.png"/>
          <p:cNvSpPr/>
          <p:nvPr/>
        </p:nvSpPr>
        <p:spPr>
          <a:xfrm>
            <a:off x="1162212" y="5663059"/>
            <a:ext cx="771525" cy="771525"/>
          </a:xfrm>
          <a:custGeom>
            <a:avLst/>
            <a:gdLst/>
            <a:ahLst/>
            <a:cxnLst/>
            <a:rect l="l" t="t" r="r" b="b"/>
            <a:pathLst>
              <a:path w="771525" h="771525">
                <a:moveTo>
                  <a:pt x="0" y="0"/>
                </a:moveTo>
                <a:lnTo>
                  <a:pt x="771525" y="0"/>
                </a:lnTo>
                <a:lnTo>
                  <a:pt x="771525" y="771525"/>
                </a:lnTo>
                <a:lnTo>
                  <a:pt x="0" y="771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 descr="preencoded.png"/>
          <p:cNvSpPr/>
          <p:nvPr/>
        </p:nvSpPr>
        <p:spPr>
          <a:xfrm>
            <a:off x="5305587" y="5573614"/>
            <a:ext cx="771525" cy="771525"/>
          </a:xfrm>
          <a:custGeom>
            <a:avLst/>
            <a:gdLst/>
            <a:ahLst/>
            <a:cxnLst/>
            <a:rect l="l" t="t" r="r" b="b"/>
            <a:pathLst>
              <a:path w="771525" h="771525">
                <a:moveTo>
                  <a:pt x="0" y="0"/>
                </a:moveTo>
                <a:lnTo>
                  <a:pt x="771525" y="0"/>
                </a:lnTo>
                <a:lnTo>
                  <a:pt x="771525" y="771525"/>
                </a:lnTo>
                <a:lnTo>
                  <a:pt x="0" y="771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 descr="preencoded.png"/>
          <p:cNvSpPr/>
          <p:nvPr/>
        </p:nvSpPr>
        <p:spPr>
          <a:xfrm>
            <a:off x="9453278" y="5573614"/>
            <a:ext cx="771525" cy="771525"/>
          </a:xfrm>
          <a:custGeom>
            <a:avLst/>
            <a:gdLst/>
            <a:ahLst/>
            <a:cxnLst/>
            <a:rect l="l" t="t" r="r" b="b"/>
            <a:pathLst>
              <a:path w="771525" h="771525">
                <a:moveTo>
                  <a:pt x="0" y="0"/>
                </a:moveTo>
                <a:lnTo>
                  <a:pt x="771525" y="0"/>
                </a:lnTo>
                <a:lnTo>
                  <a:pt x="771525" y="771525"/>
                </a:lnTo>
                <a:lnTo>
                  <a:pt x="0" y="7715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 descr="preencoded.png"/>
          <p:cNvSpPr/>
          <p:nvPr/>
        </p:nvSpPr>
        <p:spPr>
          <a:xfrm>
            <a:off x="13600969" y="5573614"/>
            <a:ext cx="771525" cy="771525"/>
          </a:xfrm>
          <a:custGeom>
            <a:avLst/>
            <a:gdLst/>
            <a:ahLst/>
            <a:cxnLst/>
            <a:rect l="l" t="t" r="r" b="b"/>
            <a:pathLst>
              <a:path w="771525" h="771525">
                <a:moveTo>
                  <a:pt x="0" y="0"/>
                </a:moveTo>
                <a:lnTo>
                  <a:pt x="771525" y="0"/>
                </a:lnTo>
                <a:lnTo>
                  <a:pt x="771525" y="771525"/>
                </a:lnTo>
                <a:lnTo>
                  <a:pt x="0" y="7715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805688" y="2205350"/>
            <a:ext cx="1540791" cy="1396342"/>
          </a:xfrm>
          <a:custGeom>
            <a:avLst/>
            <a:gdLst/>
            <a:ahLst/>
            <a:cxnLst/>
            <a:rect l="l" t="t" r="r" b="b"/>
            <a:pathLst>
              <a:path w="1540791" h="1396342">
                <a:moveTo>
                  <a:pt x="0" y="0"/>
                </a:moveTo>
                <a:lnTo>
                  <a:pt x="1540792" y="0"/>
                </a:lnTo>
                <a:lnTo>
                  <a:pt x="1540792" y="1396342"/>
                </a:lnTo>
                <a:lnTo>
                  <a:pt x="0" y="13963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48617" y="854305"/>
            <a:ext cx="16127909" cy="94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2"/>
              </a:lnSpc>
            </a:pPr>
            <a:r>
              <a:rPr lang="en-US" sz="6062" b="1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FILLING YOUR BUCKET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57897" y="6644134"/>
            <a:ext cx="3684835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30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Red: Goal Setting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57897" y="7216229"/>
            <a:ext cx="3684835" cy="143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5"/>
              </a:lnSpc>
            </a:pPr>
            <a:r>
              <a:rPr lang="en-US" sz="2375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Take on leadership roles and challenging projects.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05587" y="6644134"/>
            <a:ext cx="3684835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30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Blue: Analysis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05587" y="7216229"/>
            <a:ext cx="3684835" cy="143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5"/>
              </a:lnSpc>
            </a:pPr>
            <a:r>
              <a:rPr lang="en-US" sz="2375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Engage in deep research and problem-solving tasks.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53278" y="6644134"/>
            <a:ext cx="3684835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30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Yellow: Creativity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53278" y="7216229"/>
            <a:ext cx="3684835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5"/>
              </a:lnSpc>
            </a:pPr>
            <a:r>
              <a:rPr lang="en-US" sz="2375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Plan social events and brainstorming sessions.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600969" y="6644134"/>
            <a:ext cx="3684835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30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Green: Stability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00969" y="7216229"/>
            <a:ext cx="3684835" cy="143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5"/>
              </a:lnSpc>
            </a:pPr>
            <a:r>
              <a:rPr lang="en-US" sz="2375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Create a calm environment and consistent routines.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922390" y="9505404"/>
            <a:ext cx="8673819" cy="59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7"/>
              </a:lnSpc>
            </a:pPr>
            <a:r>
              <a:rPr lang="en-US" sz="3074" i="1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Content on Page 7</a:t>
            </a:r>
          </a:p>
        </p:txBody>
      </p:sp>
      <p:sp>
        <p:nvSpPr>
          <p:cNvPr id="19" name="Freeform 19"/>
          <p:cNvSpPr/>
          <p:nvPr/>
        </p:nvSpPr>
        <p:spPr>
          <a:xfrm rot="3407869">
            <a:off x="-6706630" y="4878566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3407869">
            <a:off x="12340176" y="-1967903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1"/>
                </a:lnTo>
                <a:lnTo>
                  <a:pt x="0" y="53514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547974" y="3998649"/>
            <a:ext cx="15711326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3000" i="1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Content on Page 7 of your handout provides a complete list of fulfillment strategies for each temperment.</a:t>
            </a:r>
          </a:p>
        </p:txBody>
      </p:sp>
      <p:sp>
        <p:nvSpPr>
          <p:cNvPr id="22" name="Freeform 22"/>
          <p:cNvSpPr/>
          <p:nvPr/>
        </p:nvSpPr>
        <p:spPr>
          <a:xfrm rot="3407869">
            <a:off x="-3313371" y="11561583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6452515">
            <a:off x="-6181861" y="-4290427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1"/>
                </a:lnTo>
                <a:lnTo>
                  <a:pt x="0" y="53514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54" y="7073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AFA">
                <a:alpha val="7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 descr="preencoded.png"/>
          <p:cNvSpPr/>
          <p:nvPr/>
        </p:nvSpPr>
        <p:spPr>
          <a:xfrm>
            <a:off x="0" y="0"/>
            <a:ext cx="18288000" cy="3280470"/>
          </a:xfrm>
          <a:custGeom>
            <a:avLst/>
            <a:gdLst/>
            <a:ahLst/>
            <a:cxnLst/>
            <a:rect l="l" t="t" r="r" b="b"/>
            <a:pathLst>
              <a:path w="18288000" h="3280470">
                <a:moveTo>
                  <a:pt x="0" y="0"/>
                </a:moveTo>
                <a:lnTo>
                  <a:pt x="18288000" y="0"/>
                </a:lnTo>
                <a:lnTo>
                  <a:pt x="18288000" y="3280470"/>
                </a:lnTo>
                <a:lnTo>
                  <a:pt x="0" y="3280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3223112" y="5689617"/>
            <a:ext cx="5031284" cy="1092844"/>
            <a:chOff x="0" y="0"/>
            <a:chExt cx="1325112" cy="2878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25112" cy="287827"/>
            </a:xfrm>
            <a:custGeom>
              <a:avLst/>
              <a:gdLst/>
              <a:ahLst/>
              <a:cxnLst/>
              <a:rect l="l" t="t" r="r" b="b"/>
              <a:pathLst>
                <a:path w="1325112" h="287827">
                  <a:moveTo>
                    <a:pt x="1121912" y="0"/>
                  </a:moveTo>
                  <a:lnTo>
                    <a:pt x="0" y="0"/>
                  </a:lnTo>
                  <a:lnTo>
                    <a:pt x="0" y="287827"/>
                  </a:lnTo>
                  <a:lnTo>
                    <a:pt x="1121912" y="287827"/>
                  </a:lnTo>
                  <a:lnTo>
                    <a:pt x="1325112" y="143914"/>
                  </a:lnTo>
                  <a:lnTo>
                    <a:pt x="1121912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1210812" cy="392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7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31407" y="5689617"/>
            <a:ext cx="5362199" cy="1092844"/>
            <a:chOff x="0" y="0"/>
            <a:chExt cx="1412266" cy="2878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12266" cy="287827"/>
            </a:xfrm>
            <a:custGeom>
              <a:avLst/>
              <a:gdLst/>
              <a:ahLst/>
              <a:cxnLst/>
              <a:rect l="l" t="t" r="r" b="b"/>
              <a:pathLst>
                <a:path w="1412266" h="287827">
                  <a:moveTo>
                    <a:pt x="1209066" y="0"/>
                  </a:moveTo>
                  <a:lnTo>
                    <a:pt x="0" y="0"/>
                  </a:lnTo>
                  <a:lnTo>
                    <a:pt x="0" y="287827"/>
                  </a:lnTo>
                  <a:lnTo>
                    <a:pt x="1209066" y="287827"/>
                  </a:lnTo>
                  <a:lnTo>
                    <a:pt x="1412266" y="143914"/>
                  </a:lnTo>
                  <a:lnTo>
                    <a:pt x="1209066" y="0"/>
                  </a:lnTo>
                  <a:close/>
                </a:path>
              </a:pathLst>
            </a:custGeom>
            <a:solidFill>
              <a:srgbClr val="FAD0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04775"/>
              <a:ext cx="1297966" cy="392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7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583143" y="5689617"/>
            <a:ext cx="5351170" cy="1092844"/>
            <a:chOff x="0" y="0"/>
            <a:chExt cx="1409362" cy="2878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9362" cy="287827"/>
            </a:xfrm>
            <a:custGeom>
              <a:avLst/>
              <a:gdLst/>
              <a:ahLst/>
              <a:cxnLst/>
              <a:rect l="l" t="t" r="r" b="b"/>
              <a:pathLst>
                <a:path w="1409362" h="287827">
                  <a:moveTo>
                    <a:pt x="1206162" y="0"/>
                  </a:moveTo>
                  <a:lnTo>
                    <a:pt x="0" y="0"/>
                  </a:lnTo>
                  <a:lnTo>
                    <a:pt x="0" y="287827"/>
                  </a:lnTo>
                  <a:lnTo>
                    <a:pt x="1206162" y="287827"/>
                  </a:lnTo>
                  <a:lnTo>
                    <a:pt x="1409362" y="143914"/>
                  </a:lnTo>
                  <a:lnTo>
                    <a:pt x="120616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04775"/>
              <a:ext cx="1295062" cy="392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75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0365" y="5689617"/>
            <a:ext cx="5168260" cy="1092844"/>
            <a:chOff x="0" y="0"/>
            <a:chExt cx="1361188" cy="28782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61188" cy="287827"/>
            </a:xfrm>
            <a:custGeom>
              <a:avLst/>
              <a:gdLst/>
              <a:ahLst/>
              <a:cxnLst/>
              <a:rect l="l" t="t" r="r" b="b"/>
              <a:pathLst>
                <a:path w="1361188" h="287827">
                  <a:moveTo>
                    <a:pt x="1157988" y="0"/>
                  </a:moveTo>
                  <a:lnTo>
                    <a:pt x="0" y="0"/>
                  </a:lnTo>
                  <a:lnTo>
                    <a:pt x="0" y="287827"/>
                  </a:lnTo>
                  <a:lnTo>
                    <a:pt x="1157988" y="287827"/>
                  </a:lnTo>
                  <a:lnTo>
                    <a:pt x="1361188" y="143914"/>
                  </a:lnTo>
                  <a:lnTo>
                    <a:pt x="11579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04775"/>
              <a:ext cx="1246888" cy="392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75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0" y="-791369"/>
            <a:ext cx="18304654" cy="4352131"/>
          </a:xfrm>
          <a:custGeom>
            <a:avLst/>
            <a:gdLst/>
            <a:ahLst/>
            <a:cxnLst/>
            <a:rect l="l" t="t" r="r" b="b"/>
            <a:pathLst>
              <a:path w="18755687" h="4352131">
                <a:moveTo>
                  <a:pt x="0" y="0"/>
                </a:moveTo>
                <a:lnTo>
                  <a:pt x="18755687" y="0"/>
                </a:lnTo>
                <a:lnTo>
                  <a:pt x="18755687" y="4352131"/>
                </a:lnTo>
                <a:lnTo>
                  <a:pt x="0" y="43521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2011" b="-75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13256" y="3800377"/>
            <a:ext cx="16451164" cy="938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6"/>
              </a:lnSpc>
            </a:pPr>
            <a:r>
              <a:rPr lang="en-US" sz="6000" b="1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FILL SOMEONE ELSE'S BUCKET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0894" y="7240172"/>
            <a:ext cx="4527202" cy="1498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7"/>
              </a:lnSpc>
            </a:pPr>
            <a:r>
              <a:rPr lang="en-US" sz="2862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Provide direct feedback and recognize achievements promptly.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555902" y="7209000"/>
            <a:ext cx="4137159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Communicate with clarity and provide detailed explanations.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812107" y="7209000"/>
            <a:ext cx="4054674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Use positive reinforcement and encourage creative brainstorming.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866780" y="7209000"/>
            <a:ext cx="4015469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Maintain harmony and communicate with empathy.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373022" y="9502002"/>
            <a:ext cx="8673819" cy="59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7"/>
              </a:lnSpc>
            </a:pPr>
            <a:r>
              <a:rPr lang="en-US" sz="3074" i="1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Content on Page 8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407869">
            <a:off x="13389025" y="500122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1"/>
                </a:lnTo>
                <a:lnTo>
                  <a:pt x="0" y="53514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407869">
            <a:off x="-6001574" y="10214563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53945" y="1907370"/>
            <a:ext cx="11526380" cy="772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000" b="1" spc="12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Encourage Open Dialogue:</a:t>
            </a:r>
            <a:r>
              <a:rPr lang="en-US" sz="3000" spc="12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Create a safe space for team members to express their thoughts and emotions. This encourages transparency and trust within the team.</a:t>
            </a:r>
          </a:p>
          <a:p>
            <a:pPr algn="l">
              <a:lnSpc>
                <a:spcPts val="4140"/>
              </a:lnSpc>
            </a:pPr>
            <a:endParaRPr lang="en-US" sz="3000" spc="12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140"/>
              </a:lnSpc>
            </a:pPr>
            <a:r>
              <a:rPr lang="en-US" sz="3000" b="1" spc="12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Practice Empathy:</a:t>
            </a:r>
            <a:r>
              <a:rPr lang="en-US" sz="3000" spc="12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Acknowledge that each person’s temperament influences how they perceive and respond to situations. Tailor your responses to show understanding and compassion.</a:t>
            </a:r>
          </a:p>
          <a:p>
            <a:pPr algn="l">
              <a:lnSpc>
                <a:spcPts val="4140"/>
              </a:lnSpc>
            </a:pPr>
            <a:endParaRPr lang="en-US" sz="3000" spc="12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140"/>
              </a:lnSpc>
            </a:pPr>
            <a:r>
              <a:rPr lang="en-US" sz="3000" b="1" spc="12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Leverage Strengths:</a:t>
            </a:r>
            <a:r>
              <a:rPr lang="en-US" sz="3000" spc="12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Highlight each temperament’s unique strengths and assign tasks that align with these strengths. This leads to better engagement and higher team morale.</a:t>
            </a:r>
          </a:p>
          <a:p>
            <a:pPr algn="l">
              <a:lnSpc>
                <a:spcPts val="3160"/>
              </a:lnSpc>
            </a:pPr>
            <a:endParaRPr lang="en-US" sz="3000" spc="12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751241" y="373451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10377" y="657225"/>
            <a:ext cx="15492368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</a:pPr>
            <a:r>
              <a:rPr lang="en-US" sz="60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ENCOURAGING COMMUNICATION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65836" y="9495475"/>
            <a:ext cx="8673819" cy="59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7"/>
              </a:lnSpc>
            </a:pPr>
            <a:r>
              <a:rPr lang="en-US" sz="3074" i="1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Content on Pages 9-11</a:t>
            </a:r>
          </a:p>
        </p:txBody>
      </p:sp>
      <p:sp>
        <p:nvSpPr>
          <p:cNvPr id="9" name="Freeform 9"/>
          <p:cNvSpPr/>
          <p:nvPr/>
        </p:nvSpPr>
        <p:spPr>
          <a:xfrm rot="3407869">
            <a:off x="14226427" y="11826299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AFA">
                <a:alpha val="7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 descr="preencoded.png"/>
          <p:cNvSpPr/>
          <p:nvPr/>
        </p:nvSpPr>
        <p:spPr>
          <a:xfrm>
            <a:off x="787880" y="2405062"/>
            <a:ext cx="5067300" cy="3131790"/>
          </a:xfrm>
          <a:custGeom>
            <a:avLst/>
            <a:gdLst/>
            <a:ahLst/>
            <a:cxnLst/>
            <a:rect l="l" t="t" r="r" b="b"/>
            <a:pathLst>
              <a:path w="5067300" h="3131790">
                <a:moveTo>
                  <a:pt x="0" y="0"/>
                </a:moveTo>
                <a:lnTo>
                  <a:pt x="5067300" y="0"/>
                </a:lnTo>
                <a:lnTo>
                  <a:pt x="5067300" y="3131790"/>
                </a:lnTo>
                <a:lnTo>
                  <a:pt x="0" y="3131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" b="-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 descr="preencoded.png"/>
          <p:cNvSpPr/>
          <p:nvPr/>
        </p:nvSpPr>
        <p:spPr>
          <a:xfrm>
            <a:off x="6318035" y="2405062"/>
            <a:ext cx="5067449" cy="3131790"/>
          </a:xfrm>
          <a:custGeom>
            <a:avLst/>
            <a:gdLst/>
            <a:ahLst/>
            <a:cxnLst/>
            <a:rect l="l" t="t" r="r" b="b"/>
            <a:pathLst>
              <a:path w="5067449" h="3131790">
                <a:moveTo>
                  <a:pt x="0" y="0"/>
                </a:moveTo>
                <a:lnTo>
                  <a:pt x="5067449" y="0"/>
                </a:lnTo>
                <a:lnTo>
                  <a:pt x="5067449" y="3131790"/>
                </a:lnTo>
                <a:lnTo>
                  <a:pt x="0" y="31317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2" b="-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 descr="preencoded.png"/>
          <p:cNvSpPr/>
          <p:nvPr/>
        </p:nvSpPr>
        <p:spPr>
          <a:xfrm>
            <a:off x="11848339" y="2405062"/>
            <a:ext cx="5067300" cy="3131790"/>
          </a:xfrm>
          <a:custGeom>
            <a:avLst/>
            <a:gdLst/>
            <a:ahLst/>
            <a:cxnLst/>
            <a:rect l="l" t="t" r="r" b="b"/>
            <a:pathLst>
              <a:path w="5067300" h="3131790">
                <a:moveTo>
                  <a:pt x="0" y="0"/>
                </a:moveTo>
                <a:lnTo>
                  <a:pt x="5067300" y="0"/>
                </a:lnTo>
                <a:lnTo>
                  <a:pt x="5067300" y="3131790"/>
                </a:lnTo>
                <a:lnTo>
                  <a:pt x="0" y="31317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" b="-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852209" y="2405063"/>
            <a:ext cx="5114925" cy="3238337"/>
          </a:xfrm>
          <a:custGeom>
            <a:avLst/>
            <a:gdLst/>
            <a:ahLst/>
            <a:cxnLst/>
            <a:rect l="l" t="t" r="r" b="b"/>
            <a:pathLst>
              <a:path w="5114925" h="3238337">
                <a:moveTo>
                  <a:pt x="0" y="0"/>
                </a:moveTo>
                <a:lnTo>
                  <a:pt x="5114925" y="0"/>
                </a:lnTo>
                <a:lnTo>
                  <a:pt x="5114925" y="3238336"/>
                </a:lnTo>
                <a:lnTo>
                  <a:pt x="0" y="32383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616" b="-26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62929" y="631825"/>
            <a:ext cx="17259300" cy="94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2"/>
              </a:lnSpc>
            </a:pPr>
            <a:r>
              <a:rPr lang="en-US" sz="6062" b="1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PRACTICAL APPLICATION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796955"/>
            <a:ext cx="3857625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30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Conflict Resolution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6369050"/>
            <a:ext cx="5067300" cy="288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5"/>
              </a:lnSpc>
            </a:pPr>
            <a:r>
              <a:rPr lang="en-US" sz="2375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Navigate disagreements by understanding the underlying temperament-driven perspectives. Use empathy and patience to guide discussions toward resolution.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58855" y="5796955"/>
            <a:ext cx="3857625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30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Project Planning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58855" y="6369050"/>
            <a:ext cx="5067449" cy="288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5"/>
              </a:lnSpc>
            </a:pPr>
            <a:r>
              <a:rPr lang="en-US" sz="2375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Assign roles based on temperament strengths. For example, a Red temperament can lead goal setting, while a Blue temperament manages detailed planning.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089159" y="5796955"/>
            <a:ext cx="4826629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30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Team Communication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89159" y="6369050"/>
            <a:ext cx="5067300" cy="288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5"/>
              </a:lnSpc>
            </a:pPr>
            <a:r>
              <a:rPr lang="en-US" sz="2375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Adapt your leadership style and communication methods to motivate each temperament. Utilize assertive communication for Red and empathetic dialogue for Green.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AFA">
                <a:alpha val="7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633538" y="795330"/>
            <a:ext cx="14994438" cy="94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2"/>
              </a:lnSpc>
            </a:pPr>
            <a:r>
              <a:rPr lang="en-US" sz="6062" b="1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PRACTICAL APPLICATION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33538" y="2387592"/>
            <a:ext cx="5384503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30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Scenario Examples: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33538" y="3385398"/>
            <a:ext cx="6892382" cy="552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3"/>
              </a:lnSpc>
            </a:pPr>
            <a:r>
              <a:rPr lang="en-US" sz="30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Conflict Resolution</a:t>
            </a:r>
          </a:p>
          <a:p>
            <a:pPr algn="l">
              <a:lnSpc>
                <a:spcPts val="4893"/>
              </a:lnSpc>
            </a:pPr>
            <a:r>
              <a:rPr lang="en-US" sz="30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If a Red team member’s directness clashes with a Green member’s preference for harmony, use phrases like: ‘I appreciate your patience, and I want to make sure we address all concerns.</a:t>
            </a:r>
          </a:p>
          <a:p>
            <a:pPr algn="l">
              <a:lnSpc>
                <a:spcPts val="4893"/>
              </a:lnSpc>
            </a:pPr>
            <a:r>
              <a:rPr lang="en-US" sz="30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l">
              <a:lnSpc>
                <a:spcPts val="4894"/>
              </a:lnSpc>
            </a:pPr>
            <a:endParaRPr lang="en-US" sz="3000" b="1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8431252"/>
            <a:ext cx="16230600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3000" i="1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For more examples and detailed phrases, refer to Page 11 in your handout and take a moment craft your encouragement message.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26172" y="3385398"/>
            <a:ext cx="7826395" cy="4902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3"/>
              </a:lnSpc>
            </a:pPr>
            <a:r>
              <a:rPr lang="en-US" sz="30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Project Planning:</a:t>
            </a:r>
          </a:p>
          <a:p>
            <a:pPr algn="l">
              <a:lnSpc>
                <a:spcPts val="4893"/>
              </a:lnSpc>
            </a:pPr>
            <a:r>
              <a:rPr lang="en-US" sz="30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Assign tasks based on each temperament’s strengths. For a Blue temperament, say: ‘Your detailed approach will ensure we don’t miss anything important.</a:t>
            </a:r>
          </a:p>
          <a:p>
            <a:pPr algn="l">
              <a:lnSpc>
                <a:spcPts val="4893"/>
              </a:lnSpc>
            </a:pPr>
            <a:r>
              <a:rPr lang="en-US" sz="30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l">
              <a:lnSpc>
                <a:spcPts val="4894"/>
              </a:lnSpc>
            </a:pPr>
            <a:endParaRPr lang="en-US" sz="3000" b="1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9" name="Freeform 9"/>
          <p:cNvSpPr/>
          <p:nvPr/>
        </p:nvSpPr>
        <p:spPr>
          <a:xfrm rot="3407869">
            <a:off x="14213614" y="1026141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3407869">
            <a:off x="-8593120" y="4258197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1"/>
                </a:lnTo>
                <a:lnTo>
                  <a:pt x="0" y="53514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659121">
            <a:off x="15091031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258071" y="-4629150"/>
            <a:ext cx="9022634" cy="9258300"/>
          </a:xfrm>
          <a:custGeom>
            <a:avLst/>
            <a:gdLst/>
            <a:ahLst/>
            <a:cxnLst/>
            <a:rect l="l" t="t" r="r" b="b"/>
            <a:pathLst>
              <a:path w="9022634" h="9258300">
                <a:moveTo>
                  <a:pt x="0" y="0"/>
                </a:moveTo>
                <a:lnTo>
                  <a:pt x="9022634" y="0"/>
                </a:lnTo>
                <a:lnTo>
                  <a:pt x="902263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861324" y="3202251"/>
            <a:ext cx="10431415" cy="4968287"/>
            <a:chOff x="0" y="0"/>
            <a:chExt cx="2014476" cy="959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14476" cy="959457"/>
            </a:xfrm>
            <a:custGeom>
              <a:avLst/>
              <a:gdLst/>
              <a:ahLst/>
              <a:cxnLst/>
              <a:rect l="l" t="t" r="r" b="b"/>
              <a:pathLst>
                <a:path w="2014476" h="959457">
                  <a:moveTo>
                    <a:pt x="0" y="0"/>
                  </a:moveTo>
                  <a:lnTo>
                    <a:pt x="2014476" y="0"/>
                  </a:lnTo>
                  <a:lnTo>
                    <a:pt x="2014476" y="959457"/>
                  </a:lnTo>
                  <a:lnTo>
                    <a:pt x="0" y="9594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014476" cy="978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659121">
            <a:off x="16148486" y="-712032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6126296" y="3202251"/>
            <a:ext cx="9022634" cy="9258300"/>
          </a:xfrm>
          <a:custGeom>
            <a:avLst/>
            <a:gdLst/>
            <a:ahLst/>
            <a:cxnLst/>
            <a:rect l="l" t="t" r="r" b="b"/>
            <a:pathLst>
              <a:path w="9022634" h="9258300">
                <a:moveTo>
                  <a:pt x="0" y="0"/>
                </a:moveTo>
                <a:lnTo>
                  <a:pt x="9022634" y="0"/>
                </a:lnTo>
                <a:lnTo>
                  <a:pt x="902263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861324" y="5523017"/>
            <a:ext cx="9949243" cy="1635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85"/>
              </a:lnSpc>
            </a:pPr>
            <a:r>
              <a:rPr lang="en-US" sz="9699" b="1" spc="27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CALL OUT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18767" y="3873178"/>
            <a:ext cx="10431415" cy="1308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13"/>
              </a:lnSpc>
            </a:pPr>
            <a:r>
              <a:rPr lang="en-US" sz="7763" b="1" spc="349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ENCOURAGEMENT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AFA">
                <a:alpha val="7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696200" y="2897535"/>
            <a:ext cx="9753600" cy="1416100"/>
            <a:chOff x="0" y="0"/>
            <a:chExt cx="13004800" cy="1888133"/>
          </a:xfrm>
        </p:grpSpPr>
        <p:sp>
          <p:nvSpPr>
            <p:cNvPr id="5" name="Freeform 5"/>
            <p:cNvSpPr/>
            <p:nvPr/>
          </p:nvSpPr>
          <p:spPr>
            <a:xfrm>
              <a:off x="6350" y="6350"/>
              <a:ext cx="12992100" cy="1875409"/>
            </a:xfrm>
            <a:custGeom>
              <a:avLst/>
              <a:gdLst/>
              <a:ahLst/>
              <a:cxnLst/>
              <a:rect l="l" t="t" r="r" b="b"/>
              <a:pathLst>
                <a:path w="12992100" h="1875409">
                  <a:moveTo>
                    <a:pt x="0" y="134874"/>
                  </a:moveTo>
                  <a:cubicBezTo>
                    <a:pt x="0" y="60325"/>
                    <a:pt x="60706" y="0"/>
                    <a:pt x="135636" y="0"/>
                  </a:cubicBezTo>
                  <a:lnTo>
                    <a:pt x="12856464" y="0"/>
                  </a:lnTo>
                  <a:cubicBezTo>
                    <a:pt x="12931394" y="0"/>
                    <a:pt x="12992100" y="60325"/>
                    <a:pt x="12992100" y="134874"/>
                  </a:cubicBezTo>
                  <a:lnTo>
                    <a:pt x="12992100" y="1740535"/>
                  </a:lnTo>
                  <a:cubicBezTo>
                    <a:pt x="12992100" y="1815084"/>
                    <a:pt x="12931394" y="1875409"/>
                    <a:pt x="12856464" y="1875409"/>
                  </a:cubicBezTo>
                  <a:lnTo>
                    <a:pt x="135636" y="1875409"/>
                  </a:lnTo>
                  <a:cubicBezTo>
                    <a:pt x="60706" y="1875409"/>
                    <a:pt x="0" y="1815084"/>
                    <a:pt x="0" y="174053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3004800" cy="1888109"/>
            </a:xfrm>
            <a:custGeom>
              <a:avLst/>
              <a:gdLst/>
              <a:ahLst/>
              <a:cxnLst/>
              <a:rect l="l" t="t" r="r" b="b"/>
              <a:pathLst>
                <a:path w="13004800" h="1888109">
                  <a:moveTo>
                    <a:pt x="0" y="141224"/>
                  </a:moveTo>
                  <a:cubicBezTo>
                    <a:pt x="0" y="63246"/>
                    <a:pt x="63627" y="0"/>
                    <a:pt x="141986" y="0"/>
                  </a:cubicBezTo>
                  <a:lnTo>
                    <a:pt x="12862814" y="0"/>
                  </a:lnTo>
                  <a:lnTo>
                    <a:pt x="12862814" y="6350"/>
                  </a:lnTo>
                  <a:lnTo>
                    <a:pt x="12862814" y="0"/>
                  </a:lnTo>
                  <a:cubicBezTo>
                    <a:pt x="12941173" y="0"/>
                    <a:pt x="13004800" y="63246"/>
                    <a:pt x="13004800" y="141224"/>
                  </a:cubicBezTo>
                  <a:lnTo>
                    <a:pt x="12998450" y="141224"/>
                  </a:lnTo>
                  <a:lnTo>
                    <a:pt x="13004800" y="141224"/>
                  </a:lnTo>
                  <a:lnTo>
                    <a:pt x="13004800" y="1746885"/>
                  </a:lnTo>
                  <a:lnTo>
                    <a:pt x="12998450" y="1746885"/>
                  </a:lnTo>
                  <a:lnTo>
                    <a:pt x="13004800" y="1746885"/>
                  </a:lnTo>
                  <a:cubicBezTo>
                    <a:pt x="13004800" y="1824863"/>
                    <a:pt x="12941173" y="1888109"/>
                    <a:pt x="12862814" y="1888109"/>
                  </a:cubicBezTo>
                  <a:lnTo>
                    <a:pt x="12862814" y="1881759"/>
                  </a:lnTo>
                  <a:lnTo>
                    <a:pt x="12862814" y="1888109"/>
                  </a:lnTo>
                  <a:lnTo>
                    <a:pt x="141986" y="1888109"/>
                  </a:lnTo>
                  <a:lnTo>
                    <a:pt x="141986" y="1881759"/>
                  </a:lnTo>
                  <a:lnTo>
                    <a:pt x="141986" y="1888109"/>
                  </a:lnTo>
                  <a:cubicBezTo>
                    <a:pt x="63627" y="1888109"/>
                    <a:pt x="0" y="1824990"/>
                    <a:pt x="0" y="1746885"/>
                  </a:cubicBezTo>
                  <a:lnTo>
                    <a:pt x="0" y="141224"/>
                  </a:lnTo>
                  <a:lnTo>
                    <a:pt x="6350" y="141224"/>
                  </a:lnTo>
                  <a:lnTo>
                    <a:pt x="0" y="141224"/>
                  </a:lnTo>
                  <a:moveTo>
                    <a:pt x="12700" y="141224"/>
                  </a:moveTo>
                  <a:lnTo>
                    <a:pt x="12700" y="1746885"/>
                  </a:lnTo>
                  <a:lnTo>
                    <a:pt x="6350" y="1746885"/>
                  </a:lnTo>
                  <a:lnTo>
                    <a:pt x="12700" y="1746885"/>
                  </a:lnTo>
                  <a:cubicBezTo>
                    <a:pt x="12700" y="1817878"/>
                    <a:pt x="70612" y="1875409"/>
                    <a:pt x="141986" y="1875409"/>
                  </a:cubicBezTo>
                  <a:lnTo>
                    <a:pt x="12862814" y="1875409"/>
                  </a:lnTo>
                  <a:cubicBezTo>
                    <a:pt x="12934315" y="1875409"/>
                    <a:pt x="12992100" y="1817878"/>
                    <a:pt x="12992100" y="1746885"/>
                  </a:cubicBezTo>
                  <a:lnTo>
                    <a:pt x="12992100" y="141224"/>
                  </a:lnTo>
                  <a:cubicBezTo>
                    <a:pt x="12992100" y="70231"/>
                    <a:pt x="12934188" y="12700"/>
                    <a:pt x="12862814" y="12700"/>
                  </a:cubicBezTo>
                  <a:lnTo>
                    <a:pt x="141986" y="12700"/>
                  </a:lnTo>
                  <a:lnTo>
                    <a:pt x="141986" y="6350"/>
                  </a:lnTo>
                  <a:lnTo>
                    <a:pt x="141986" y="12700"/>
                  </a:lnTo>
                  <a:cubicBezTo>
                    <a:pt x="70612" y="12700"/>
                    <a:pt x="12700" y="70231"/>
                    <a:pt x="12700" y="141224"/>
                  </a:cubicBezTo>
                  <a:close/>
                </a:path>
              </a:pathLst>
            </a:custGeom>
            <a:solidFill>
              <a:srgbClr val="B6B2A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696200" y="4544914"/>
            <a:ext cx="9753600" cy="1416100"/>
            <a:chOff x="0" y="0"/>
            <a:chExt cx="13004800" cy="1888133"/>
          </a:xfrm>
        </p:grpSpPr>
        <p:sp>
          <p:nvSpPr>
            <p:cNvPr id="8" name="Freeform 8"/>
            <p:cNvSpPr/>
            <p:nvPr/>
          </p:nvSpPr>
          <p:spPr>
            <a:xfrm>
              <a:off x="6350" y="6350"/>
              <a:ext cx="12992100" cy="1875409"/>
            </a:xfrm>
            <a:custGeom>
              <a:avLst/>
              <a:gdLst/>
              <a:ahLst/>
              <a:cxnLst/>
              <a:rect l="l" t="t" r="r" b="b"/>
              <a:pathLst>
                <a:path w="12992100" h="1875409">
                  <a:moveTo>
                    <a:pt x="0" y="134874"/>
                  </a:moveTo>
                  <a:cubicBezTo>
                    <a:pt x="0" y="60325"/>
                    <a:pt x="60706" y="0"/>
                    <a:pt x="135636" y="0"/>
                  </a:cubicBezTo>
                  <a:lnTo>
                    <a:pt x="12856464" y="0"/>
                  </a:lnTo>
                  <a:cubicBezTo>
                    <a:pt x="12931394" y="0"/>
                    <a:pt x="12992100" y="60325"/>
                    <a:pt x="12992100" y="134874"/>
                  </a:cubicBezTo>
                  <a:lnTo>
                    <a:pt x="12992100" y="1740535"/>
                  </a:lnTo>
                  <a:cubicBezTo>
                    <a:pt x="12992100" y="1815084"/>
                    <a:pt x="12931394" y="1875409"/>
                    <a:pt x="12856464" y="1875409"/>
                  </a:cubicBezTo>
                  <a:lnTo>
                    <a:pt x="135636" y="1875409"/>
                  </a:lnTo>
                  <a:cubicBezTo>
                    <a:pt x="60706" y="1875409"/>
                    <a:pt x="0" y="1815084"/>
                    <a:pt x="0" y="174053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13004800" cy="1888109"/>
            </a:xfrm>
            <a:custGeom>
              <a:avLst/>
              <a:gdLst/>
              <a:ahLst/>
              <a:cxnLst/>
              <a:rect l="l" t="t" r="r" b="b"/>
              <a:pathLst>
                <a:path w="13004800" h="1888109">
                  <a:moveTo>
                    <a:pt x="0" y="141224"/>
                  </a:moveTo>
                  <a:cubicBezTo>
                    <a:pt x="0" y="63246"/>
                    <a:pt x="63627" y="0"/>
                    <a:pt x="141986" y="0"/>
                  </a:cubicBezTo>
                  <a:lnTo>
                    <a:pt x="12862814" y="0"/>
                  </a:lnTo>
                  <a:lnTo>
                    <a:pt x="12862814" y="6350"/>
                  </a:lnTo>
                  <a:lnTo>
                    <a:pt x="12862814" y="0"/>
                  </a:lnTo>
                  <a:cubicBezTo>
                    <a:pt x="12941173" y="0"/>
                    <a:pt x="13004800" y="63246"/>
                    <a:pt x="13004800" y="141224"/>
                  </a:cubicBezTo>
                  <a:lnTo>
                    <a:pt x="12998450" y="141224"/>
                  </a:lnTo>
                  <a:lnTo>
                    <a:pt x="13004800" y="141224"/>
                  </a:lnTo>
                  <a:lnTo>
                    <a:pt x="13004800" y="1746885"/>
                  </a:lnTo>
                  <a:lnTo>
                    <a:pt x="12998450" y="1746885"/>
                  </a:lnTo>
                  <a:lnTo>
                    <a:pt x="13004800" y="1746885"/>
                  </a:lnTo>
                  <a:cubicBezTo>
                    <a:pt x="13004800" y="1824863"/>
                    <a:pt x="12941173" y="1888109"/>
                    <a:pt x="12862814" y="1888109"/>
                  </a:cubicBezTo>
                  <a:lnTo>
                    <a:pt x="12862814" y="1881759"/>
                  </a:lnTo>
                  <a:lnTo>
                    <a:pt x="12862814" y="1888109"/>
                  </a:lnTo>
                  <a:lnTo>
                    <a:pt x="141986" y="1888109"/>
                  </a:lnTo>
                  <a:lnTo>
                    <a:pt x="141986" y="1881759"/>
                  </a:lnTo>
                  <a:lnTo>
                    <a:pt x="141986" y="1888109"/>
                  </a:lnTo>
                  <a:cubicBezTo>
                    <a:pt x="63627" y="1888109"/>
                    <a:pt x="0" y="1824990"/>
                    <a:pt x="0" y="1746885"/>
                  </a:cubicBezTo>
                  <a:lnTo>
                    <a:pt x="0" y="141224"/>
                  </a:lnTo>
                  <a:lnTo>
                    <a:pt x="6350" y="141224"/>
                  </a:lnTo>
                  <a:lnTo>
                    <a:pt x="0" y="141224"/>
                  </a:lnTo>
                  <a:moveTo>
                    <a:pt x="12700" y="141224"/>
                  </a:moveTo>
                  <a:lnTo>
                    <a:pt x="12700" y="1746885"/>
                  </a:lnTo>
                  <a:lnTo>
                    <a:pt x="6350" y="1746885"/>
                  </a:lnTo>
                  <a:lnTo>
                    <a:pt x="12700" y="1746885"/>
                  </a:lnTo>
                  <a:cubicBezTo>
                    <a:pt x="12700" y="1817878"/>
                    <a:pt x="70612" y="1875409"/>
                    <a:pt x="141986" y="1875409"/>
                  </a:cubicBezTo>
                  <a:lnTo>
                    <a:pt x="12862814" y="1875409"/>
                  </a:lnTo>
                  <a:cubicBezTo>
                    <a:pt x="12934315" y="1875409"/>
                    <a:pt x="12992100" y="1817878"/>
                    <a:pt x="12992100" y="1746885"/>
                  </a:cubicBezTo>
                  <a:lnTo>
                    <a:pt x="12992100" y="141224"/>
                  </a:lnTo>
                  <a:cubicBezTo>
                    <a:pt x="12992100" y="70231"/>
                    <a:pt x="12934188" y="12700"/>
                    <a:pt x="12862814" y="12700"/>
                  </a:cubicBezTo>
                  <a:lnTo>
                    <a:pt x="141986" y="12700"/>
                  </a:lnTo>
                  <a:lnTo>
                    <a:pt x="141986" y="6350"/>
                  </a:lnTo>
                  <a:lnTo>
                    <a:pt x="141986" y="12700"/>
                  </a:lnTo>
                  <a:cubicBezTo>
                    <a:pt x="70612" y="12700"/>
                    <a:pt x="12700" y="70231"/>
                    <a:pt x="12700" y="141224"/>
                  </a:cubicBezTo>
                  <a:close/>
                </a:path>
              </a:pathLst>
            </a:custGeom>
            <a:solidFill>
              <a:srgbClr val="B6B2A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696200" y="6192291"/>
            <a:ext cx="9753600" cy="1416100"/>
            <a:chOff x="0" y="0"/>
            <a:chExt cx="13004800" cy="1888133"/>
          </a:xfrm>
        </p:grpSpPr>
        <p:sp>
          <p:nvSpPr>
            <p:cNvPr id="11" name="Freeform 11"/>
            <p:cNvSpPr/>
            <p:nvPr/>
          </p:nvSpPr>
          <p:spPr>
            <a:xfrm>
              <a:off x="6350" y="6350"/>
              <a:ext cx="12992100" cy="1875409"/>
            </a:xfrm>
            <a:custGeom>
              <a:avLst/>
              <a:gdLst/>
              <a:ahLst/>
              <a:cxnLst/>
              <a:rect l="l" t="t" r="r" b="b"/>
              <a:pathLst>
                <a:path w="12992100" h="1875409">
                  <a:moveTo>
                    <a:pt x="0" y="134874"/>
                  </a:moveTo>
                  <a:cubicBezTo>
                    <a:pt x="0" y="60325"/>
                    <a:pt x="60706" y="0"/>
                    <a:pt x="135636" y="0"/>
                  </a:cubicBezTo>
                  <a:lnTo>
                    <a:pt x="12856464" y="0"/>
                  </a:lnTo>
                  <a:cubicBezTo>
                    <a:pt x="12931394" y="0"/>
                    <a:pt x="12992100" y="60325"/>
                    <a:pt x="12992100" y="134874"/>
                  </a:cubicBezTo>
                  <a:lnTo>
                    <a:pt x="12992100" y="1740535"/>
                  </a:lnTo>
                  <a:cubicBezTo>
                    <a:pt x="12992100" y="1815084"/>
                    <a:pt x="12931394" y="1875409"/>
                    <a:pt x="12856464" y="1875409"/>
                  </a:cubicBezTo>
                  <a:lnTo>
                    <a:pt x="135636" y="1875409"/>
                  </a:lnTo>
                  <a:cubicBezTo>
                    <a:pt x="60706" y="1875409"/>
                    <a:pt x="0" y="1815084"/>
                    <a:pt x="0" y="174053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13004800" cy="1888109"/>
            </a:xfrm>
            <a:custGeom>
              <a:avLst/>
              <a:gdLst/>
              <a:ahLst/>
              <a:cxnLst/>
              <a:rect l="l" t="t" r="r" b="b"/>
              <a:pathLst>
                <a:path w="13004800" h="1888109">
                  <a:moveTo>
                    <a:pt x="0" y="141224"/>
                  </a:moveTo>
                  <a:cubicBezTo>
                    <a:pt x="0" y="63246"/>
                    <a:pt x="63627" y="0"/>
                    <a:pt x="141986" y="0"/>
                  </a:cubicBezTo>
                  <a:lnTo>
                    <a:pt x="12862814" y="0"/>
                  </a:lnTo>
                  <a:lnTo>
                    <a:pt x="12862814" y="6350"/>
                  </a:lnTo>
                  <a:lnTo>
                    <a:pt x="12862814" y="0"/>
                  </a:lnTo>
                  <a:cubicBezTo>
                    <a:pt x="12941173" y="0"/>
                    <a:pt x="13004800" y="63246"/>
                    <a:pt x="13004800" y="141224"/>
                  </a:cubicBezTo>
                  <a:lnTo>
                    <a:pt x="12998450" y="141224"/>
                  </a:lnTo>
                  <a:lnTo>
                    <a:pt x="13004800" y="141224"/>
                  </a:lnTo>
                  <a:lnTo>
                    <a:pt x="13004800" y="1746885"/>
                  </a:lnTo>
                  <a:lnTo>
                    <a:pt x="12998450" y="1746885"/>
                  </a:lnTo>
                  <a:lnTo>
                    <a:pt x="13004800" y="1746885"/>
                  </a:lnTo>
                  <a:cubicBezTo>
                    <a:pt x="13004800" y="1824863"/>
                    <a:pt x="12941173" y="1888109"/>
                    <a:pt x="12862814" y="1888109"/>
                  </a:cubicBezTo>
                  <a:lnTo>
                    <a:pt x="12862814" y="1881759"/>
                  </a:lnTo>
                  <a:lnTo>
                    <a:pt x="12862814" y="1888109"/>
                  </a:lnTo>
                  <a:lnTo>
                    <a:pt x="141986" y="1888109"/>
                  </a:lnTo>
                  <a:lnTo>
                    <a:pt x="141986" y="1881759"/>
                  </a:lnTo>
                  <a:lnTo>
                    <a:pt x="141986" y="1888109"/>
                  </a:lnTo>
                  <a:cubicBezTo>
                    <a:pt x="63627" y="1888109"/>
                    <a:pt x="0" y="1824990"/>
                    <a:pt x="0" y="1746885"/>
                  </a:cubicBezTo>
                  <a:lnTo>
                    <a:pt x="0" y="141224"/>
                  </a:lnTo>
                  <a:lnTo>
                    <a:pt x="6350" y="141224"/>
                  </a:lnTo>
                  <a:lnTo>
                    <a:pt x="0" y="141224"/>
                  </a:lnTo>
                  <a:moveTo>
                    <a:pt x="12700" y="141224"/>
                  </a:moveTo>
                  <a:lnTo>
                    <a:pt x="12700" y="1746885"/>
                  </a:lnTo>
                  <a:lnTo>
                    <a:pt x="6350" y="1746885"/>
                  </a:lnTo>
                  <a:lnTo>
                    <a:pt x="12700" y="1746885"/>
                  </a:lnTo>
                  <a:cubicBezTo>
                    <a:pt x="12700" y="1817878"/>
                    <a:pt x="70612" y="1875409"/>
                    <a:pt x="141986" y="1875409"/>
                  </a:cubicBezTo>
                  <a:lnTo>
                    <a:pt x="12862814" y="1875409"/>
                  </a:lnTo>
                  <a:cubicBezTo>
                    <a:pt x="12934315" y="1875409"/>
                    <a:pt x="12992100" y="1817878"/>
                    <a:pt x="12992100" y="1746885"/>
                  </a:cubicBezTo>
                  <a:lnTo>
                    <a:pt x="12992100" y="141224"/>
                  </a:lnTo>
                  <a:cubicBezTo>
                    <a:pt x="12992100" y="70231"/>
                    <a:pt x="12934188" y="12700"/>
                    <a:pt x="12862814" y="12700"/>
                  </a:cubicBezTo>
                  <a:lnTo>
                    <a:pt x="141986" y="12700"/>
                  </a:lnTo>
                  <a:lnTo>
                    <a:pt x="141986" y="6350"/>
                  </a:lnTo>
                  <a:lnTo>
                    <a:pt x="141986" y="12700"/>
                  </a:lnTo>
                  <a:cubicBezTo>
                    <a:pt x="70612" y="12700"/>
                    <a:pt x="12700" y="70231"/>
                    <a:pt x="12700" y="141224"/>
                  </a:cubicBezTo>
                  <a:close/>
                </a:path>
              </a:pathLst>
            </a:custGeom>
            <a:solidFill>
              <a:srgbClr val="B6B2A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696200" y="7839670"/>
            <a:ext cx="9753600" cy="1416100"/>
            <a:chOff x="0" y="0"/>
            <a:chExt cx="13004800" cy="1888133"/>
          </a:xfrm>
        </p:grpSpPr>
        <p:sp>
          <p:nvSpPr>
            <p:cNvPr id="14" name="Freeform 14"/>
            <p:cNvSpPr/>
            <p:nvPr/>
          </p:nvSpPr>
          <p:spPr>
            <a:xfrm>
              <a:off x="6350" y="6350"/>
              <a:ext cx="12992100" cy="1875409"/>
            </a:xfrm>
            <a:custGeom>
              <a:avLst/>
              <a:gdLst/>
              <a:ahLst/>
              <a:cxnLst/>
              <a:rect l="l" t="t" r="r" b="b"/>
              <a:pathLst>
                <a:path w="12992100" h="1875409">
                  <a:moveTo>
                    <a:pt x="0" y="134874"/>
                  </a:moveTo>
                  <a:cubicBezTo>
                    <a:pt x="0" y="60325"/>
                    <a:pt x="60706" y="0"/>
                    <a:pt x="135636" y="0"/>
                  </a:cubicBezTo>
                  <a:lnTo>
                    <a:pt x="12856464" y="0"/>
                  </a:lnTo>
                  <a:cubicBezTo>
                    <a:pt x="12931394" y="0"/>
                    <a:pt x="12992100" y="60325"/>
                    <a:pt x="12992100" y="134874"/>
                  </a:cubicBezTo>
                  <a:lnTo>
                    <a:pt x="12992100" y="1740535"/>
                  </a:lnTo>
                  <a:cubicBezTo>
                    <a:pt x="12992100" y="1815084"/>
                    <a:pt x="12931394" y="1875409"/>
                    <a:pt x="12856464" y="1875409"/>
                  </a:cubicBezTo>
                  <a:lnTo>
                    <a:pt x="135636" y="1875409"/>
                  </a:lnTo>
                  <a:cubicBezTo>
                    <a:pt x="60706" y="1875409"/>
                    <a:pt x="0" y="1815084"/>
                    <a:pt x="0" y="174053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13004800" cy="1888109"/>
            </a:xfrm>
            <a:custGeom>
              <a:avLst/>
              <a:gdLst/>
              <a:ahLst/>
              <a:cxnLst/>
              <a:rect l="l" t="t" r="r" b="b"/>
              <a:pathLst>
                <a:path w="13004800" h="1888109">
                  <a:moveTo>
                    <a:pt x="0" y="141224"/>
                  </a:moveTo>
                  <a:cubicBezTo>
                    <a:pt x="0" y="63246"/>
                    <a:pt x="63627" y="0"/>
                    <a:pt x="141986" y="0"/>
                  </a:cubicBezTo>
                  <a:lnTo>
                    <a:pt x="12862814" y="0"/>
                  </a:lnTo>
                  <a:lnTo>
                    <a:pt x="12862814" y="6350"/>
                  </a:lnTo>
                  <a:lnTo>
                    <a:pt x="12862814" y="0"/>
                  </a:lnTo>
                  <a:cubicBezTo>
                    <a:pt x="12941173" y="0"/>
                    <a:pt x="13004800" y="63246"/>
                    <a:pt x="13004800" y="141224"/>
                  </a:cubicBezTo>
                  <a:lnTo>
                    <a:pt x="12998450" y="141224"/>
                  </a:lnTo>
                  <a:lnTo>
                    <a:pt x="13004800" y="141224"/>
                  </a:lnTo>
                  <a:lnTo>
                    <a:pt x="13004800" y="1746885"/>
                  </a:lnTo>
                  <a:lnTo>
                    <a:pt x="12998450" y="1746885"/>
                  </a:lnTo>
                  <a:lnTo>
                    <a:pt x="13004800" y="1746885"/>
                  </a:lnTo>
                  <a:cubicBezTo>
                    <a:pt x="13004800" y="1824863"/>
                    <a:pt x="12941173" y="1888109"/>
                    <a:pt x="12862814" y="1888109"/>
                  </a:cubicBezTo>
                  <a:lnTo>
                    <a:pt x="12862814" y="1881759"/>
                  </a:lnTo>
                  <a:lnTo>
                    <a:pt x="12862814" y="1888109"/>
                  </a:lnTo>
                  <a:lnTo>
                    <a:pt x="141986" y="1888109"/>
                  </a:lnTo>
                  <a:lnTo>
                    <a:pt x="141986" y="1881759"/>
                  </a:lnTo>
                  <a:lnTo>
                    <a:pt x="141986" y="1888109"/>
                  </a:lnTo>
                  <a:cubicBezTo>
                    <a:pt x="63627" y="1888109"/>
                    <a:pt x="0" y="1824990"/>
                    <a:pt x="0" y="1746885"/>
                  </a:cubicBezTo>
                  <a:lnTo>
                    <a:pt x="0" y="141224"/>
                  </a:lnTo>
                  <a:lnTo>
                    <a:pt x="6350" y="141224"/>
                  </a:lnTo>
                  <a:lnTo>
                    <a:pt x="0" y="141224"/>
                  </a:lnTo>
                  <a:moveTo>
                    <a:pt x="12700" y="141224"/>
                  </a:moveTo>
                  <a:lnTo>
                    <a:pt x="12700" y="1746885"/>
                  </a:lnTo>
                  <a:lnTo>
                    <a:pt x="6350" y="1746885"/>
                  </a:lnTo>
                  <a:lnTo>
                    <a:pt x="12700" y="1746885"/>
                  </a:lnTo>
                  <a:cubicBezTo>
                    <a:pt x="12700" y="1817878"/>
                    <a:pt x="70612" y="1875409"/>
                    <a:pt x="141986" y="1875409"/>
                  </a:cubicBezTo>
                  <a:lnTo>
                    <a:pt x="12862814" y="1875409"/>
                  </a:lnTo>
                  <a:cubicBezTo>
                    <a:pt x="12934315" y="1875409"/>
                    <a:pt x="12992100" y="1817878"/>
                    <a:pt x="12992100" y="1746885"/>
                  </a:cubicBezTo>
                  <a:lnTo>
                    <a:pt x="12992100" y="141224"/>
                  </a:lnTo>
                  <a:cubicBezTo>
                    <a:pt x="12992100" y="70231"/>
                    <a:pt x="12934188" y="12700"/>
                    <a:pt x="12862814" y="12700"/>
                  </a:cubicBezTo>
                  <a:lnTo>
                    <a:pt x="141986" y="12700"/>
                  </a:lnTo>
                  <a:lnTo>
                    <a:pt x="141986" y="6350"/>
                  </a:lnTo>
                  <a:lnTo>
                    <a:pt x="141986" y="12700"/>
                  </a:lnTo>
                  <a:cubicBezTo>
                    <a:pt x="70612" y="12700"/>
                    <a:pt x="12700" y="70231"/>
                    <a:pt x="12700" y="141224"/>
                  </a:cubicBezTo>
                  <a:close/>
                </a:path>
              </a:pathLst>
            </a:custGeom>
            <a:solidFill>
              <a:srgbClr val="B6B2A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028700" y="2793504"/>
            <a:ext cx="5454097" cy="6797574"/>
          </a:xfrm>
          <a:custGeom>
            <a:avLst/>
            <a:gdLst/>
            <a:ahLst/>
            <a:cxnLst/>
            <a:rect l="l" t="t" r="r" b="b"/>
            <a:pathLst>
              <a:path w="5454097" h="6797574">
                <a:moveTo>
                  <a:pt x="0" y="0"/>
                </a:moveTo>
                <a:lnTo>
                  <a:pt x="5454097" y="0"/>
                </a:lnTo>
                <a:lnTo>
                  <a:pt x="5454097" y="6797574"/>
                </a:lnTo>
                <a:lnTo>
                  <a:pt x="0" y="6797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598" r="-604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0" y="824905"/>
            <a:ext cx="18676142" cy="1473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3"/>
              </a:lnSpc>
            </a:pPr>
            <a:r>
              <a:rPr lang="en-US" sz="4687" b="1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IMPACT OF UNDERSTANDING TEMPERAMENTS ON</a:t>
            </a:r>
          </a:p>
          <a:p>
            <a:pPr algn="ctr">
              <a:lnSpc>
                <a:spcPts val="5874"/>
              </a:lnSpc>
            </a:pPr>
            <a:r>
              <a:rPr lang="en-US" sz="4687" b="1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TEAM RESULTS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51291" y="3132039"/>
            <a:ext cx="4314276" cy="468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0"/>
              </a:lnSpc>
            </a:pPr>
            <a:r>
              <a:rPr lang="en-US" sz="30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Productivity Boost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51291" y="3587651"/>
            <a:ext cx="9243418" cy="46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21% increase in team output.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951291" y="4780955"/>
            <a:ext cx="5336231" cy="468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0"/>
              </a:lnSpc>
            </a:pPr>
            <a:r>
              <a:rPr lang="en-US" sz="30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Enhanced Performance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51291" y="5235029"/>
            <a:ext cx="9243418" cy="46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35% improvement for diverse teams.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51291" y="6428334"/>
            <a:ext cx="4314276" cy="468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0"/>
              </a:lnSpc>
            </a:pPr>
            <a:r>
              <a:rPr lang="en-US" sz="30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Conflict Reduction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951291" y="6882407"/>
            <a:ext cx="9243418" cy="46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20-30% fewer interpersonal issues.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951291" y="8075711"/>
            <a:ext cx="4314276" cy="468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0"/>
              </a:lnSpc>
            </a:pPr>
            <a:r>
              <a:rPr lang="en-US" sz="30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Employee Retention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951291" y="8529786"/>
            <a:ext cx="9243418" cy="46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25% lower turnover rate.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tarry-background_short1.jpg" descr="starry-background_short1.jpg"/>
          <p:cNvPicPr>
            <a:picLocks noChangeAspect="1"/>
          </p:cNvPicPr>
          <p:nvPr/>
        </p:nvPicPr>
        <p:blipFill>
          <a:blip r:embed="rId2"/>
          <a:srcRect l="3763" t="14220" r="3763" b="7577"/>
          <a:stretch>
            <a:fillRect/>
          </a:stretch>
        </p:blipFill>
        <p:spPr>
          <a:xfrm>
            <a:off x="-31899" y="-18343"/>
            <a:ext cx="18351800" cy="10323686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Box 1"/>
          <p:cNvSpPr txBox="1"/>
          <p:nvPr/>
        </p:nvSpPr>
        <p:spPr>
          <a:xfrm>
            <a:off x="-947185" y="1166205"/>
            <a:ext cx="11820622" cy="1938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>
                <a:solidFill>
                  <a:srgbClr val="B2322E"/>
                </a:solidFill>
              </a:defRPr>
            </a:pPr>
            <a:r>
              <a:rPr kumimoji="0" sz="6750" b="1" i="0" u="none" strike="noStrike" kern="0" cap="none" spc="0" normalizeH="0" baseline="0" noProof="0" dirty="0">
                <a:ln>
                  <a:noFill/>
                </a:ln>
                <a:solidFill>
                  <a:srgbClr val="B23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cs typeface="Helvetica"/>
                <a:sym typeface="Helvetica"/>
              </a:rPr>
              <a:t>Let Us Know How</a:t>
            </a:r>
          </a:p>
          <a:p>
            <a:pPr marL="0" marR="0" lvl="0" indent="0" algn="ctr" defTabSz="6858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>
                <a:solidFill>
                  <a:srgbClr val="B2322E"/>
                </a:solidFill>
              </a:defRPr>
            </a:pPr>
            <a:r>
              <a:rPr kumimoji="0" sz="6750" b="1" i="0" u="none" strike="noStrike" kern="0" cap="none" spc="0" normalizeH="0" baseline="0" noProof="0" dirty="0">
                <a:ln>
                  <a:noFill/>
                </a:ln>
                <a:solidFill>
                  <a:srgbClr val="B23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cs typeface="Helvetica"/>
                <a:sym typeface="Helvetica"/>
              </a:rPr>
              <a:t>We Did! </a:t>
            </a:r>
          </a:p>
        </p:txBody>
      </p:sp>
      <p:pic>
        <p:nvPicPr>
          <p:cNvPr id="182" name="CDNLA-Shop-App-survey.png" descr="CDNLA-Shop-App-survey.png"/>
          <p:cNvPicPr>
            <a:picLocks noChangeAspect="1"/>
          </p:cNvPicPr>
          <p:nvPr/>
        </p:nvPicPr>
        <p:blipFill>
          <a:blip r:embed="rId3"/>
          <a:srcRect b="3411"/>
          <a:stretch>
            <a:fillRect/>
          </a:stretch>
        </p:blipFill>
        <p:spPr>
          <a:xfrm>
            <a:off x="6231539" y="87209"/>
            <a:ext cx="14633097" cy="9420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OS-icon-cd-nla-shows-1024x1024.png" descr="IOS-icon-cd-nla-shows-1024x10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674" y="6663025"/>
            <a:ext cx="1876171" cy="1876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2024 Fall Show Education Survey QR Code.pdf" descr="2024 Fall Show Education Survey QR Cod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1807" y="4142390"/>
            <a:ext cx="3918200" cy="3918200"/>
          </a:xfrm>
          <a:prstGeom prst="rect">
            <a:avLst/>
          </a:prstGeom>
          <a:ln w="63500">
            <a:solidFill>
              <a:srgbClr val="D5D5D5"/>
            </a:solidFill>
            <a:miter lim="400000"/>
          </a:ln>
        </p:spPr>
      </p:pic>
      <p:sp>
        <p:nvSpPr>
          <p:cNvPr id="185" name="TextBox 1"/>
          <p:cNvSpPr txBox="1"/>
          <p:nvPr/>
        </p:nvSpPr>
        <p:spPr>
          <a:xfrm>
            <a:off x="-947185" y="3102590"/>
            <a:ext cx="11820622" cy="877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defTabSz="914400">
              <a:defRPr sz="7000" b="1">
                <a:solidFill>
                  <a:srgbClr val="173D6D"/>
                </a:solidFill>
              </a:defRPr>
            </a:lvl1pPr>
          </a:lstStyle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250" b="1" i="0" u="none" strike="noStrike" kern="0" cap="none" spc="0" normalizeH="0" baseline="0" noProof="0" dirty="0">
                <a:ln>
                  <a:noFill/>
                </a:ln>
                <a:solidFill>
                  <a:srgbClr val="173D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cs typeface="Helvetica"/>
                <a:sym typeface="Helvetica"/>
              </a:rPr>
              <a:t>Fill Out </a:t>
            </a:r>
            <a:r>
              <a:rPr kumimoji="0" lang="en-US" sz="5250" b="1" i="0" u="none" strike="noStrike" kern="0" cap="none" spc="0" normalizeH="0" baseline="0" noProof="0" dirty="0">
                <a:ln>
                  <a:noFill/>
                </a:ln>
                <a:solidFill>
                  <a:srgbClr val="173D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cs typeface="Helvetica"/>
                <a:sym typeface="Helvetica"/>
              </a:rPr>
              <a:t>t</a:t>
            </a:r>
            <a:r>
              <a:rPr kumimoji="0" sz="5250" b="1" i="0" u="none" strike="noStrike" kern="0" cap="none" spc="0" normalizeH="0" baseline="0" noProof="0" dirty="0">
                <a:ln>
                  <a:noFill/>
                </a:ln>
                <a:solidFill>
                  <a:srgbClr val="173D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cs typeface="Helvetica"/>
                <a:sym typeface="Helvetica"/>
              </a:rPr>
              <a:t>he Survey</a:t>
            </a:r>
          </a:p>
        </p:txBody>
      </p:sp>
      <p:pic>
        <p:nvPicPr>
          <p:cNvPr id="186" name="starry-background_short.jpg" descr="starry-background_short.jpg"/>
          <p:cNvPicPr>
            <a:picLocks noChangeAspect="1"/>
          </p:cNvPicPr>
          <p:nvPr/>
        </p:nvPicPr>
        <p:blipFill>
          <a:blip r:embed="rId6"/>
          <a:srcRect t="11155" b="76019"/>
          <a:stretch>
            <a:fillRect/>
          </a:stretch>
        </p:blipFill>
        <p:spPr>
          <a:xfrm rot="10800000" flipH="1">
            <a:off x="-1886" y="8744887"/>
            <a:ext cx="18291771" cy="1560455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Platinum Sponsors"/>
          <p:cNvSpPr txBox="1"/>
          <p:nvPr/>
        </p:nvSpPr>
        <p:spPr>
          <a:xfrm>
            <a:off x="12849676" y="9342443"/>
            <a:ext cx="3564869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500" b="1" i="1">
                <a:solidFill>
                  <a:srgbClr val="173D6D"/>
                </a:solidFill>
                <a:latin typeface="Lato-Black"/>
                <a:ea typeface="Lato-Black"/>
                <a:cs typeface="Lato-Black"/>
                <a:sym typeface="Lato-Black"/>
              </a:defRPr>
            </a:lvl1pPr>
          </a:lstStyle>
          <a:p>
            <a:pPr marL="0" marR="0" lvl="0" indent="0" algn="ctr" defTabSz="182875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75" b="1" i="1" u="none" strike="noStrike" kern="0" cap="none" spc="0" normalizeH="0" baseline="0" noProof="0">
                <a:ln>
                  <a:noFill/>
                </a:ln>
                <a:solidFill>
                  <a:srgbClr val="173D6D"/>
                </a:solidFill>
                <a:effectLst/>
                <a:uLnTx/>
                <a:uFillTx/>
                <a:latin typeface="Lato-Black"/>
                <a:sym typeface="Lato-Black"/>
              </a:rPr>
              <a:t>Coffee Sponsor</a:t>
            </a:r>
          </a:p>
        </p:txBody>
      </p:sp>
      <p:pic>
        <p:nvPicPr>
          <p:cNvPr id="188" name="Buffalo-Limo-Logo-17-logo-tag-BW.png" descr="Buffalo-Limo-Logo-17-logo-tag-BW.png"/>
          <p:cNvPicPr>
            <a:picLocks noChangeAspect="1"/>
          </p:cNvPicPr>
          <p:nvPr/>
        </p:nvPicPr>
        <p:blipFill>
          <a:blip r:embed="rId7"/>
          <a:srcRect l="8900" r="8900"/>
          <a:stretch>
            <a:fillRect/>
          </a:stretch>
        </p:blipFill>
        <p:spPr>
          <a:xfrm>
            <a:off x="15752688" y="8856653"/>
            <a:ext cx="1665664" cy="1350935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Platinum Sponsors"/>
          <p:cNvSpPr txBox="1"/>
          <p:nvPr/>
        </p:nvSpPr>
        <p:spPr>
          <a:xfrm>
            <a:off x="-249838" y="9342443"/>
            <a:ext cx="3564869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500" b="1" i="1">
                <a:solidFill>
                  <a:srgbClr val="173D6D"/>
                </a:solidFill>
                <a:latin typeface="Lato-Black"/>
                <a:ea typeface="Lato-Black"/>
                <a:cs typeface="Lato-Black"/>
                <a:sym typeface="Lato-Black"/>
              </a:defRPr>
            </a:lvl1pPr>
          </a:lstStyle>
          <a:p>
            <a:pPr marL="0" marR="0" lvl="0" indent="0" algn="ctr" defTabSz="182875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75" b="1" i="1" u="none" strike="noStrike" kern="0" cap="none" spc="0" normalizeH="0" baseline="0" noProof="0">
                <a:ln>
                  <a:noFill/>
                </a:ln>
                <a:solidFill>
                  <a:srgbClr val="173D6D"/>
                </a:solidFill>
                <a:effectLst/>
                <a:uLnTx/>
                <a:uFillTx/>
                <a:latin typeface="Lato-Black"/>
                <a:sym typeface="Lato-Black"/>
              </a:rPr>
              <a:t>AV Sponsor</a:t>
            </a:r>
          </a:p>
        </p:txBody>
      </p:sp>
      <p:pic>
        <p:nvPicPr>
          <p:cNvPr id="190" name="02 LA-Stacked_Logo-Dark1.png" descr="02 LA-Stacked_Logo-Dark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7512" y="8991796"/>
            <a:ext cx="1650745" cy="1094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tarry-background_short1.jpg" descr="starry-background_short1.jpg"/>
          <p:cNvPicPr>
            <a:picLocks noChangeAspect="1"/>
          </p:cNvPicPr>
          <p:nvPr/>
        </p:nvPicPr>
        <p:blipFill>
          <a:blip r:embed="rId2"/>
          <a:srcRect l="3763" t="14220" r="3763" b="7577"/>
          <a:stretch>
            <a:fillRect/>
          </a:stretch>
        </p:blipFill>
        <p:spPr>
          <a:xfrm>
            <a:off x="-31900" y="-18343"/>
            <a:ext cx="18351801" cy="10323686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extBox 1"/>
          <p:cNvSpPr txBox="1"/>
          <p:nvPr/>
        </p:nvSpPr>
        <p:spPr>
          <a:xfrm>
            <a:off x="1484545" y="5285444"/>
            <a:ext cx="15318911" cy="1315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rgbClr val="95303F"/>
                </a:solidFill>
              </a:defRPr>
            </a:pPr>
            <a:endParaRPr kumimoji="0" sz="600" b="1" i="0" u="none" strike="noStrike" kern="0" cap="none" spc="0" normalizeH="0" baseline="0" noProof="0" dirty="0">
              <a:ln>
                <a:noFill/>
              </a:ln>
              <a:solidFill>
                <a:srgbClr val="95303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1">
                <a:solidFill>
                  <a:srgbClr val="B2322E"/>
                </a:solidFill>
              </a:defRPr>
            </a:pPr>
            <a:r>
              <a:rPr kumimoji="0" sz="7500" b="1" i="1" u="none" strike="noStrike" kern="0" cap="none" spc="0" normalizeH="0" baseline="0" noProof="0" dirty="0">
                <a:ln>
                  <a:noFill/>
                </a:ln>
                <a:solidFill>
                  <a:srgbClr val="B23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cs typeface="Helvetica"/>
                <a:sym typeface="Helvetica"/>
              </a:rPr>
              <a:t>Thank You for Joining Us!</a:t>
            </a:r>
          </a:p>
        </p:txBody>
      </p:sp>
      <p:pic>
        <p:nvPicPr>
          <p:cNvPr id="194" name="CDNLA-show-dc-gaylord-natl-dome-2024-logo.png" descr="CDNLA-show-dc-gaylord-natl-dome-2024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419" y="2450584"/>
            <a:ext cx="12847163" cy="2339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starry-background_short.jpg" descr="starry-background_short.jpg"/>
          <p:cNvPicPr>
            <a:picLocks noChangeAspect="1"/>
          </p:cNvPicPr>
          <p:nvPr/>
        </p:nvPicPr>
        <p:blipFill>
          <a:blip r:embed="rId4"/>
          <a:srcRect t="11155" b="76019"/>
          <a:stretch>
            <a:fillRect/>
          </a:stretch>
        </p:blipFill>
        <p:spPr>
          <a:xfrm rot="10800000" flipH="1">
            <a:off x="-1886" y="8744887"/>
            <a:ext cx="18291771" cy="1560455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Platinum Sponsors"/>
          <p:cNvSpPr txBox="1"/>
          <p:nvPr/>
        </p:nvSpPr>
        <p:spPr>
          <a:xfrm>
            <a:off x="12849676" y="9342443"/>
            <a:ext cx="3564869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500" b="1" i="1">
                <a:solidFill>
                  <a:srgbClr val="173D6D"/>
                </a:solidFill>
                <a:latin typeface="Lato-Black"/>
                <a:ea typeface="Lato-Black"/>
                <a:cs typeface="Lato-Black"/>
                <a:sym typeface="Lato-Black"/>
              </a:defRPr>
            </a:lvl1pPr>
          </a:lstStyle>
          <a:p>
            <a:pPr marL="0" marR="0" lvl="0" indent="0" algn="ctr" defTabSz="182875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75" b="1" i="1" u="none" strike="noStrike" kern="0" cap="none" spc="0" normalizeH="0" baseline="0" noProof="0">
                <a:ln>
                  <a:noFill/>
                </a:ln>
                <a:solidFill>
                  <a:srgbClr val="173D6D"/>
                </a:solidFill>
                <a:effectLst/>
                <a:uLnTx/>
                <a:uFillTx/>
                <a:latin typeface="Lato-Black"/>
                <a:sym typeface="Lato-Black"/>
              </a:rPr>
              <a:t>Coffee Sponsor</a:t>
            </a:r>
          </a:p>
        </p:txBody>
      </p:sp>
      <p:pic>
        <p:nvPicPr>
          <p:cNvPr id="197" name="Buffalo-Limo-Logo-17-logo-tag-BW.png" descr="Buffalo-Limo-Logo-17-logo-tag-BW.png"/>
          <p:cNvPicPr>
            <a:picLocks noChangeAspect="1"/>
          </p:cNvPicPr>
          <p:nvPr/>
        </p:nvPicPr>
        <p:blipFill>
          <a:blip r:embed="rId5"/>
          <a:srcRect l="8900" r="8900"/>
          <a:stretch>
            <a:fillRect/>
          </a:stretch>
        </p:blipFill>
        <p:spPr>
          <a:xfrm>
            <a:off x="15752688" y="8856653"/>
            <a:ext cx="1665664" cy="1350935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Platinum Sponsors"/>
          <p:cNvSpPr txBox="1"/>
          <p:nvPr/>
        </p:nvSpPr>
        <p:spPr>
          <a:xfrm>
            <a:off x="-249838" y="9342443"/>
            <a:ext cx="3564869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500" b="1" i="1">
                <a:solidFill>
                  <a:srgbClr val="173D6D"/>
                </a:solidFill>
                <a:latin typeface="Lato-Black"/>
                <a:ea typeface="Lato-Black"/>
                <a:cs typeface="Lato-Black"/>
                <a:sym typeface="Lato-Black"/>
              </a:defRPr>
            </a:lvl1pPr>
          </a:lstStyle>
          <a:p>
            <a:pPr marL="0" marR="0" lvl="0" indent="0" algn="ctr" defTabSz="182875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75" b="1" i="1" u="none" strike="noStrike" kern="0" cap="none" spc="0" normalizeH="0" baseline="0" noProof="0">
                <a:ln>
                  <a:noFill/>
                </a:ln>
                <a:solidFill>
                  <a:srgbClr val="173D6D"/>
                </a:solidFill>
                <a:effectLst/>
                <a:uLnTx/>
                <a:uFillTx/>
                <a:latin typeface="Lato-Black"/>
                <a:sym typeface="Lato-Black"/>
              </a:rPr>
              <a:t>AV Sponsor</a:t>
            </a:r>
          </a:p>
        </p:txBody>
      </p:sp>
      <p:pic>
        <p:nvPicPr>
          <p:cNvPr id="199" name="02 LA-Stacked_Logo-Dark1.png" descr="02 LA-Stacked_Logo-Dark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7512" y="8991796"/>
            <a:ext cx="1650745" cy="1094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Box 1"/>
          <p:cNvSpPr txBox="1"/>
          <p:nvPr/>
        </p:nvSpPr>
        <p:spPr>
          <a:xfrm>
            <a:off x="1469868" y="1611768"/>
            <a:ext cx="15348204" cy="3531734"/>
          </a:xfrm>
          <a:prstGeom prst="rect">
            <a:avLst/>
          </a:prstGeom>
          <a:ln w="381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>
                <a:solidFill>
                  <a:srgbClr val="B2322E"/>
                </a:solidFill>
              </a:defRPr>
            </a:pPr>
            <a:r>
              <a:rPr kumimoji="0" lang="en-US" sz="7500" b="1" i="0" u="none" strike="noStrike" kern="0" cap="none" spc="0" normalizeH="0" baseline="0" noProof="0" dirty="0">
                <a:ln>
                  <a:noFill/>
                </a:ln>
                <a:solidFill>
                  <a:srgbClr val="B23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cs typeface="Helvetica"/>
                <a:sym typeface="Helvetica"/>
              </a:rPr>
              <a:t>Beyond the Basics: 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>
                <a:solidFill>
                  <a:srgbClr val="B2322E"/>
                </a:solidFill>
              </a:defRPr>
            </a:pPr>
            <a:r>
              <a:rPr kumimoji="0" lang="en-US" sz="7500" b="1" i="0" u="none" strike="noStrike" kern="0" cap="none" spc="0" normalizeH="0" baseline="0" noProof="0" dirty="0">
                <a:ln>
                  <a:noFill/>
                </a:ln>
                <a:solidFill>
                  <a:srgbClr val="B23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cs typeface="Helvetica"/>
                <a:sym typeface="Helvetica"/>
              </a:rPr>
              <a:t>Advanced Strategies for Leveraging Team Personalities</a:t>
            </a:r>
            <a:endParaRPr kumimoji="0" sz="7500" b="1" i="0" u="none" strike="noStrike" kern="0" cap="none" spc="0" normalizeH="0" baseline="0" noProof="0" dirty="0">
              <a:ln>
                <a:noFill/>
              </a:ln>
              <a:solidFill>
                <a:srgbClr val="B232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56" name="TextBox 2"/>
          <p:cNvSpPr txBox="1"/>
          <p:nvPr/>
        </p:nvSpPr>
        <p:spPr>
          <a:xfrm>
            <a:off x="2471136" y="6078768"/>
            <a:ext cx="13345668" cy="1454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1">
                <a:solidFill>
                  <a:srgbClr val="173D6D"/>
                </a:solidFill>
              </a:defRPr>
            </a:pPr>
            <a:r>
              <a:rPr kumimoji="0" sz="4500" b="1" i="1" u="none" strike="noStrike" kern="0" cap="none" spc="0" normalizeH="0" baseline="0" noProof="0" dirty="0">
                <a:ln>
                  <a:noFill/>
                </a:ln>
                <a:solidFill>
                  <a:srgbClr val="173D6D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Speaker</a:t>
            </a:r>
            <a:r>
              <a:rPr kumimoji="0" lang="en-US" sz="4500" b="1" i="1" u="none" strike="noStrike" kern="0" cap="none" spc="0" normalizeH="0" baseline="0" noProof="0" dirty="0">
                <a:ln>
                  <a:noFill/>
                </a:ln>
                <a:solidFill>
                  <a:srgbClr val="173D6D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:</a:t>
            </a:r>
            <a:endParaRPr kumimoji="0" sz="4500" b="1" i="1" u="none" strike="noStrike" kern="0" cap="none" spc="0" normalizeH="0" baseline="0" noProof="0" dirty="0">
              <a:ln>
                <a:noFill/>
              </a:ln>
              <a:solidFill>
                <a:srgbClr val="173D6D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1">
                <a:solidFill>
                  <a:srgbClr val="173D6D"/>
                </a:solidFill>
              </a:defRPr>
            </a:pPr>
            <a:r>
              <a:rPr kumimoji="0" lang="en-US" sz="4500" b="1" i="1" u="none" strike="noStrike" kern="0" cap="none" spc="0" normalizeH="0" baseline="0" noProof="0" dirty="0">
                <a:ln>
                  <a:noFill/>
                </a:ln>
                <a:solidFill>
                  <a:srgbClr val="173D6D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Nicole Banks of I AM Resource</a:t>
            </a:r>
            <a:endParaRPr kumimoji="0" sz="4500" b="1" i="1" u="none" strike="noStrike" kern="0" cap="none" spc="0" normalizeH="0" baseline="0" noProof="0" dirty="0">
              <a:ln>
                <a:noFill/>
              </a:ln>
              <a:solidFill>
                <a:srgbClr val="173D6D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157" name="starry-background_short.jpg" descr="starry-background_short.jpg"/>
          <p:cNvPicPr>
            <a:picLocks noChangeAspect="1"/>
          </p:cNvPicPr>
          <p:nvPr/>
        </p:nvPicPr>
        <p:blipFill>
          <a:blip r:embed="rId2"/>
          <a:srcRect t="11155" b="76019"/>
          <a:stretch>
            <a:fillRect/>
          </a:stretch>
        </p:blipFill>
        <p:spPr>
          <a:xfrm rot="10800000" flipH="1">
            <a:off x="-1886" y="8744887"/>
            <a:ext cx="18291771" cy="1560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CDNLA-show-dc-gaylord-natl-dome-2024-logo.png" descr="CDNLA-show-dc-gaylord-natl-dome-2024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982" y="9013892"/>
            <a:ext cx="5691977" cy="1036539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Platinum Sponsors"/>
          <p:cNvSpPr txBox="1"/>
          <p:nvPr/>
        </p:nvSpPr>
        <p:spPr>
          <a:xfrm>
            <a:off x="12849676" y="9342443"/>
            <a:ext cx="3564869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500" b="1" i="1">
                <a:solidFill>
                  <a:srgbClr val="173D6D"/>
                </a:solidFill>
                <a:latin typeface="Lato-Black"/>
                <a:ea typeface="Lato-Black"/>
                <a:cs typeface="Lato-Black"/>
                <a:sym typeface="Lato-Black"/>
              </a:defRPr>
            </a:lvl1pPr>
          </a:lstStyle>
          <a:p>
            <a:pPr marL="0" marR="0" lvl="0" indent="0" algn="ctr" defTabSz="182875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75" b="1" i="1" u="none" strike="noStrike" kern="0" cap="none" spc="0" normalizeH="0" baseline="0" noProof="0">
                <a:ln>
                  <a:noFill/>
                </a:ln>
                <a:solidFill>
                  <a:srgbClr val="173D6D"/>
                </a:solidFill>
                <a:effectLst/>
                <a:uLnTx/>
                <a:uFillTx/>
                <a:latin typeface="Lato-Black"/>
                <a:sym typeface="Lato-Black"/>
              </a:rPr>
              <a:t>Coffee Sponsor</a:t>
            </a:r>
          </a:p>
        </p:txBody>
      </p:sp>
      <p:pic>
        <p:nvPicPr>
          <p:cNvPr id="160" name="Buffalo-Limo-Logo-17-logo-tag-BW.png" descr="Buffalo-Limo-Logo-17-logo-tag-BW.png"/>
          <p:cNvPicPr>
            <a:picLocks noChangeAspect="1"/>
          </p:cNvPicPr>
          <p:nvPr/>
        </p:nvPicPr>
        <p:blipFill>
          <a:blip r:embed="rId4"/>
          <a:srcRect l="8900" r="8900"/>
          <a:stretch>
            <a:fillRect/>
          </a:stretch>
        </p:blipFill>
        <p:spPr>
          <a:xfrm>
            <a:off x="15752688" y="8856653"/>
            <a:ext cx="1665664" cy="1350935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Platinum Sponsors"/>
          <p:cNvSpPr txBox="1"/>
          <p:nvPr/>
        </p:nvSpPr>
        <p:spPr>
          <a:xfrm>
            <a:off x="-249838" y="9342443"/>
            <a:ext cx="3564869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500" b="1" i="1">
                <a:solidFill>
                  <a:srgbClr val="173D6D"/>
                </a:solidFill>
                <a:latin typeface="Lato-Black"/>
                <a:ea typeface="Lato-Black"/>
                <a:cs typeface="Lato-Black"/>
                <a:sym typeface="Lato-Black"/>
              </a:defRPr>
            </a:lvl1pPr>
          </a:lstStyle>
          <a:p>
            <a:pPr marL="0" marR="0" lvl="0" indent="0" algn="ctr" defTabSz="182875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75" b="1" i="1" u="none" strike="noStrike" kern="0" cap="none" spc="0" normalizeH="0" baseline="0" noProof="0">
                <a:ln>
                  <a:noFill/>
                </a:ln>
                <a:solidFill>
                  <a:srgbClr val="173D6D"/>
                </a:solidFill>
                <a:effectLst/>
                <a:uLnTx/>
                <a:uFillTx/>
                <a:latin typeface="Lato-Black"/>
                <a:sym typeface="Lato-Black"/>
              </a:rPr>
              <a:t>AV Sponsor</a:t>
            </a:r>
          </a:p>
        </p:txBody>
      </p:sp>
      <p:pic>
        <p:nvPicPr>
          <p:cNvPr id="162" name="02 LA-Stacked_Logo-Dark1.png" descr="02 LA-Stacked_Logo-Dark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512" y="8991796"/>
            <a:ext cx="1650745" cy="1094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tarry-background_short1.jpg" descr="starry-background_short1.jpg"/>
          <p:cNvPicPr>
            <a:picLocks noChangeAspect="1"/>
          </p:cNvPicPr>
          <p:nvPr/>
        </p:nvPicPr>
        <p:blipFill>
          <a:blip r:embed="rId2"/>
          <a:srcRect l="3763" t="14220" r="3763" b="7577"/>
          <a:stretch>
            <a:fillRect/>
          </a:stretch>
        </p:blipFill>
        <p:spPr>
          <a:xfrm>
            <a:off x="-31899" y="-18343"/>
            <a:ext cx="18351800" cy="10323686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extBox 1"/>
          <p:cNvSpPr txBox="1"/>
          <p:nvPr/>
        </p:nvSpPr>
        <p:spPr>
          <a:xfrm>
            <a:off x="3233690" y="1259812"/>
            <a:ext cx="11820622" cy="2377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defTabSz="914400">
              <a:defRPr sz="10000" b="1">
                <a:solidFill>
                  <a:srgbClr val="B2322E"/>
                </a:solidFill>
              </a:defRPr>
            </a:lvl1pPr>
          </a:lstStyle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0" b="1" i="0" u="none" strike="noStrike" kern="0" cap="none" spc="0" normalizeH="0" baseline="0" noProof="0" dirty="0">
                <a:ln>
                  <a:noFill/>
                </a:ln>
                <a:solidFill>
                  <a:srgbClr val="B23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cs typeface="Helvetica"/>
                <a:sym typeface="Helvetica"/>
              </a:rPr>
              <a:t>Welcome &amp; Thank You to Our Sponsors</a:t>
            </a:r>
          </a:p>
        </p:txBody>
      </p:sp>
      <p:sp>
        <p:nvSpPr>
          <p:cNvPr id="166" name="Gold Sponsors"/>
          <p:cNvSpPr txBox="1"/>
          <p:nvPr/>
        </p:nvSpPr>
        <p:spPr>
          <a:xfrm>
            <a:off x="3045823" y="4104786"/>
            <a:ext cx="5346716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000" b="1" i="1">
                <a:solidFill>
                  <a:srgbClr val="173D6D"/>
                </a:solidFill>
                <a:latin typeface="Lato-Black"/>
                <a:ea typeface="Lato-Black"/>
                <a:cs typeface="Lato-Black"/>
                <a:sym typeface="Lato-Black"/>
              </a:defRPr>
            </a:lvl1pPr>
          </a:lstStyle>
          <a:p>
            <a:pPr marL="0" marR="0" lvl="0" indent="0" algn="ctr" defTabSz="182875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1" u="none" strike="noStrike" kern="0" cap="none" spc="0" normalizeH="0" baseline="0" noProof="0">
                <a:ln>
                  <a:noFill/>
                </a:ln>
                <a:solidFill>
                  <a:srgbClr val="173D6D"/>
                </a:solidFill>
                <a:effectLst/>
                <a:uLnTx/>
                <a:uFillTx/>
                <a:latin typeface="Lato-Black"/>
                <a:sym typeface="Lato-Black"/>
              </a:rPr>
              <a:t>AV Sponsor</a:t>
            </a:r>
          </a:p>
        </p:txBody>
      </p:sp>
      <p:pic>
        <p:nvPicPr>
          <p:cNvPr id="167" name="LimoAnywhere-stacked-Logo-Dark1.jpg" descr="LimoAnywhere-stacked-Logo-Dark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98737" y="5429997"/>
            <a:ext cx="4040920" cy="2684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red-strips.png" descr="red-strips.png"/>
          <p:cNvPicPr>
            <a:picLocks noChangeAspect="1"/>
          </p:cNvPicPr>
          <p:nvPr/>
        </p:nvPicPr>
        <p:blipFill>
          <a:blip r:embed="rId4"/>
          <a:srcRect r="30844" b="48405"/>
          <a:stretch>
            <a:fillRect/>
          </a:stretch>
        </p:blipFill>
        <p:spPr>
          <a:xfrm>
            <a:off x="11173118" y="5008273"/>
            <a:ext cx="7113989" cy="5307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red-strips.png" descr="red-strips.png"/>
          <p:cNvPicPr>
            <a:picLocks noChangeAspect="1"/>
          </p:cNvPicPr>
          <p:nvPr/>
        </p:nvPicPr>
        <p:blipFill>
          <a:blip r:embed="rId4"/>
          <a:srcRect r="30844" b="48405"/>
          <a:stretch>
            <a:fillRect/>
          </a:stretch>
        </p:blipFill>
        <p:spPr>
          <a:xfrm flipH="1">
            <a:off x="-24553" y="5008273"/>
            <a:ext cx="7113989" cy="5307572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Gold Sponsors"/>
          <p:cNvSpPr txBox="1"/>
          <p:nvPr/>
        </p:nvSpPr>
        <p:spPr>
          <a:xfrm>
            <a:off x="9895462" y="4104786"/>
            <a:ext cx="5346716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000" b="1" i="1">
                <a:solidFill>
                  <a:srgbClr val="173D6D"/>
                </a:solidFill>
                <a:latin typeface="Lato-Black"/>
                <a:ea typeface="Lato-Black"/>
                <a:cs typeface="Lato-Black"/>
                <a:sym typeface="Lato-Black"/>
              </a:defRPr>
            </a:lvl1pPr>
          </a:lstStyle>
          <a:p>
            <a:pPr marL="0" marR="0" lvl="0" indent="0" algn="ctr" defTabSz="182875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1" u="none" strike="noStrike" kern="0" cap="none" spc="0" normalizeH="0" baseline="0" noProof="0">
                <a:ln>
                  <a:noFill/>
                </a:ln>
                <a:solidFill>
                  <a:srgbClr val="173D6D"/>
                </a:solidFill>
                <a:effectLst/>
                <a:uLnTx/>
                <a:uFillTx/>
                <a:latin typeface="Lato-Black"/>
                <a:sym typeface="Lato-Black"/>
              </a:rPr>
              <a:t>Coffee Sponsors</a:t>
            </a:r>
          </a:p>
        </p:txBody>
      </p:sp>
      <p:pic>
        <p:nvPicPr>
          <p:cNvPr id="171" name="Buffalo-Limo-Logo-17-logo-tag-BW.png" descr="Buffalo-Limo-Logo-17-logo-tag-BW.png"/>
          <p:cNvPicPr>
            <a:picLocks noChangeAspect="1"/>
          </p:cNvPicPr>
          <p:nvPr/>
        </p:nvPicPr>
        <p:blipFill>
          <a:blip r:embed="rId5"/>
          <a:srcRect l="8900" r="8900"/>
          <a:stretch>
            <a:fillRect/>
          </a:stretch>
        </p:blipFill>
        <p:spPr>
          <a:xfrm>
            <a:off x="10548377" y="5133788"/>
            <a:ext cx="4040919" cy="32773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9525" y="2760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659121">
            <a:off x="15091031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258071" y="-4629150"/>
            <a:ext cx="9022634" cy="9258300"/>
          </a:xfrm>
          <a:custGeom>
            <a:avLst/>
            <a:gdLst/>
            <a:ahLst/>
            <a:cxnLst/>
            <a:rect l="l" t="t" r="r" b="b"/>
            <a:pathLst>
              <a:path w="9022634" h="9258300">
                <a:moveTo>
                  <a:pt x="0" y="0"/>
                </a:moveTo>
                <a:lnTo>
                  <a:pt x="9022634" y="0"/>
                </a:lnTo>
                <a:lnTo>
                  <a:pt x="902263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236347" y="3202251"/>
            <a:ext cx="9815307" cy="4208864"/>
            <a:chOff x="0" y="0"/>
            <a:chExt cx="18954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95495" cy="812800"/>
            </a:xfrm>
            <a:custGeom>
              <a:avLst/>
              <a:gdLst/>
              <a:ahLst/>
              <a:cxnLst/>
              <a:rect l="l" t="t" r="r" b="b"/>
              <a:pathLst>
                <a:path w="1895495" h="812800">
                  <a:moveTo>
                    <a:pt x="0" y="0"/>
                  </a:moveTo>
                  <a:lnTo>
                    <a:pt x="1895495" y="0"/>
                  </a:lnTo>
                  <a:lnTo>
                    <a:pt x="18954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895495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996105" y="-60944"/>
            <a:ext cx="3263195" cy="3263195"/>
          </a:xfrm>
          <a:custGeom>
            <a:avLst/>
            <a:gdLst/>
            <a:ahLst/>
            <a:cxnLst/>
            <a:rect l="l" t="t" r="r" b="b"/>
            <a:pathLst>
              <a:path w="3263195" h="3263195">
                <a:moveTo>
                  <a:pt x="0" y="0"/>
                </a:moveTo>
                <a:lnTo>
                  <a:pt x="3263195" y="0"/>
                </a:lnTo>
                <a:lnTo>
                  <a:pt x="3263195" y="3263195"/>
                </a:lnTo>
                <a:lnTo>
                  <a:pt x="0" y="32631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414699" y="6145687"/>
            <a:ext cx="9458601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3600" b="1" spc="352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ADVANCED STRATEGIES FOR LEVERAGING YOUR TEAM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05853" y="3229404"/>
            <a:ext cx="9815307" cy="2400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8"/>
              </a:lnSpc>
            </a:pPr>
            <a:r>
              <a:rPr lang="en-US" sz="7063" b="1" spc="692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Beyond the Basics: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19596" y="7482578"/>
            <a:ext cx="12848809" cy="441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1"/>
              </a:lnSpc>
            </a:pPr>
            <a:r>
              <a:rPr lang="en-US" sz="2653" b="1" spc="140" dirty="0">
                <a:solidFill>
                  <a:srgbClr val="231F2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NICOLE R. BANKS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2637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AFA">
                <a:alpha val="7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7659121">
            <a:off x="-4573540" y="4821938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7"/>
                </a:lnTo>
                <a:lnTo>
                  <a:pt x="0" y="7828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991720" y="3940321"/>
            <a:ext cx="1168852" cy="5839840"/>
            <a:chOff x="0" y="0"/>
            <a:chExt cx="307846" cy="1538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7846" cy="1538065"/>
            </a:xfrm>
            <a:custGeom>
              <a:avLst/>
              <a:gdLst/>
              <a:ahLst/>
              <a:cxnLst/>
              <a:rect l="l" t="t" r="r" b="b"/>
              <a:pathLst>
                <a:path w="307846" h="1538065">
                  <a:moveTo>
                    <a:pt x="0" y="0"/>
                  </a:moveTo>
                  <a:lnTo>
                    <a:pt x="307846" y="0"/>
                  </a:lnTo>
                  <a:lnTo>
                    <a:pt x="307846" y="1538065"/>
                  </a:lnTo>
                  <a:lnTo>
                    <a:pt x="0" y="1538065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7846" cy="1576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016048">
            <a:off x="12195862" y="457495"/>
            <a:ext cx="10749463" cy="2687366"/>
          </a:xfrm>
          <a:custGeom>
            <a:avLst/>
            <a:gdLst/>
            <a:ahLst/>
            <a:cxn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6"/>
                </a:lnTo>
                <a:lnTo>
                  <a:pt x="0" y="2687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603740" y="9095504"/>
            <a:ext cx="6076629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40"/>
              </a:lnSpc>
              <a:spcBef>
                <a:spcPct val="0"/>
              </a:spcBef>
            </a:pPr>
            <a:r>
              <a:rPr lang="en-US" sz="3000" b="1" spc="294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Experience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70415" y="9494411"/>
            <a:ext cx="1584022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144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Questions &amp; Answers </a:t>
            </a:r>
          </a:p>
        </p:txBody>
      </p:sp>
      <p:sp>
        <p:nvSpPr>
          <p:cNvPr id="11" name="Freeform 11"/>
          <p:cNvSpPr/>
          <p:nvPr/>
        </p:nvSpPr>
        <p:spPr>
          <a:xfrm rot="7659121">
            <a:off x="-5083383" y="-3986695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/>
          <p:cNvSpPr/>
          <p:nvPr/>
        </p:nvSpPr>
        <p:spPr>
          <a:xfrm>
            <a:off x="-1270203" y="6810369"/>
            <a:ext cx="4597806" cy="4396652"/>
          </a:xfrm>
          <a:custGeom>
            <a:avLst/>
            <a:gdLst/>
            <a:ahLst/>
            <a:cxnLst/>
            <a:rect l="l" t="t" r="r" b="b"/>
            <a:pathLst>
              <a:path w="4597806" h="4396652">
                <a:moveTo>
                  <a:pt x="0" y="0"/>
                </a:moveTo>
                <a:lnTo>
                  <a:pt x="4597806" y="0"/>
                </a:lnTo>
                <a:lnTo>
                  <a:pt x="4597806" y="4396652"/>
                </a:lnTo>
                <a:lnTo>
                  <a:pt x="0" y="43966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179772" y="-1277291"/>
            <a:ext cx="3652567" cy="3565819"/>
          </a:xfrm>
          <a:custGeom>
            <a:avLst/>
            <a:gdLst/>
            <a:ahLst/>
            <a:cxnLst/>
            <a:rect l="l" t="t" r="r" b="b"/>
            <a:pathLst>
              <a:path w="3652567" h="3565819">
                <a:moveTo>
                  <a:pt x="0" y="0"/>
                </a:moveTo>
                <a:lnTo>
                  <a:pt x="3652567" y="0"/>
                </a:lnTo>
                <a:lnTo>
                  <a:pt x="3652567" y="3565819"/>
                </a:lnTo>
                <a:lnTo>
                  <a:pt x="0" y="35658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573935" y="1979728"/>
            <a:ext cx="7416941" cy="1023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2"/>
              </a:lnSpc>
            </a:pPr>
            <a:r>
              <a:rPr lang="en-US" sz="6059" b="1" spc="593" dirty="0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AGENDA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75728" y="4191913"/>
            <a:ext cx="937219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i="1">
                <a:solidFill>
                  <a:srgbClr val="363636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01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85253" y="5268386"/>
            <a:ext cx="937219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i="1">
                <a:solidFill>
                  <a:srgbClr val="363636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02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185253" y="6600819"/>
            <a:ext cx="937219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i="1">
                <a:solidFill>
                  <a:srgbClr val="363636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03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194778" y="7812296"/>
            <a:ext cx="937219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i="1">
                <a:solidFill>
                  <a:srgbClr val="363636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04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185253" y="9145796"/>
            <a:ext cx="937219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i="1">
                <a:solidFill>
                  <a:srgbClr val="363636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05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578808" y="4108839"/>
            <a:ext cx="5790503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000" b="1" spc="294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Introduction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578808" y="5377727"/>
            <a:ext cx="6076629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000" b="1" spc="294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Discover Your Color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578808" y="6571019"/>
            <a:ext cx="6612701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40"/>
              </a:lnSpc>
              <a:spcBef>
                <a:spcPct val="0"/>
              </a:spcBef>
            </a:pPr>
            <a:r>
              <a:rPr lang="en-US" sz="3000" b="1" spc="294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Communication Strategies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578808" y="7762004"/>
            <a:ext cx="6076629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40"/>
              </a:lnSpc>
              <a:spcBef>
                <a:spcPct val="0"/>
              </a:spcBef>
            </a:pPr>
            <a:r>
              <a:rPr lang="en-US" sz="3000" b="1" spc="294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Practical Application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613265" y="4545084"/>
            <a:ext cx="15840221" cy="52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0"/>
              </a:lnSpc>
            </a:pPr>
            <a:r>
              <a:rPr lang="en-US" sz="3000" spc="144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Explore personality and temperments’ impact on team dynamics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651365" y="5837594"/>
            <a:ext cx="1584022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144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Identify personal temperment through interactive assesment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679940" y="7030886"/>
            <a:ext cx="1584022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144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Learn effective communication technique for diverse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651365" y="8221871"/>
            <a:ext cx="1584022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144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Apply knowledge through real-world scenarios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325109" y="3498102"/>
            <a:ext cx="677764" cy="677764"/>
            <a:chOff x="0" y="0"/>
            <a:chExt cx="903685" cy="903685"/>
          </a:xfrm>
        </p:grpSpPr>
        <p:sp>
          <p:nvSpPr>
            <p:cNvPr id="5" name="Freeform 5"/>
            <p:cNvSpPr/>
            <p:nvPr/>
          </p:nvSpPr>
          <p:spPr>
            <a:xfrm>
              <a:off x="6350" y="6350"/>
              <a:ext cx="891032" cy="891032"/>
            </a:xfrm>
            <a:custGeom>
              <a:avLst/>
              <a:gdLst/>
              <a:ahLst/>
              <a:cxnLst/>
              <a:rect l="l" t="t" r="r" b="b"/>
              <a:pathLst>
                <a:path w="891032" h="891032">
                  <a:moveTo>
                    <a:pt x="0" y="166370"/>
                  </a:moveTo>
                  <a:cubicBezTo>
                    <a:pt x="0" y="74422"/>
                    <a:pt x="74422" y="0"/>
                    <a:pt x="166370" y="0"/>
                  </a:cubicBezTo>
                  <a:lnTo>
                    <a:pt x="724662" y="0"/>
                  </a:lnTo>
                  <a:cubicBezTo>
                    <a:pt x="816483" y="0"/>
                    <a:pt x="891032" y="74422"/>
                    <a:pt x="891032" y="166370"/>
                  </a:cubicBezTo>
                  <a:lnTo>
                    <a:pt x="891032" y="724662"/>
                  </a:lnTo>
                  <a:cubicBezTo>
                    <a:pt x="891032" y="816483"/>
                    <a:pt x="816610" y="891032"/>
                    <a:pt x="724662" y="891032"/>
                  </a:cubicBezTo>
                  <a:lnTo>
                    <a:pt x="166370" y="891032"/>
                  </a:lnTo>
                  <a:cubicBezTo>
                    <a:pt x="74422" y="891032"/>
                    <a:pt x="0" y="816483"/>
                    <a:pt x="0" y="72466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903732" cy="903732"/>
            </a:xfrm>
            <a:custGeom>
              <a:avLst/>
              <a:gdLst/>
              <a:ahLst/>
              <a:cxnLst/>
              <a:rect l="l" t="t" r="r" b="b"/>
              <a:pathLst>
                <a:path w="903732" h="903732">
                  <a:moveTo>
                    <a:pt x="0" y="172720"/>
                  </a:moveTo>
                  <a:cubicBezTo>
                    <a:pt x="0" y="77343"/>
                    <a:pt x="77343" y="0"/>
                    <a:pt x="172720" y="0"/>
                  </a:cubicBezTo>
                  <a:lnTo>
                    <a:pt x="731012" y="0"/>
                  </a:lnTo>
                  <a:lnTo>
                    <a:pt x="731012" y="6350"/>
                  </a:lnTo>
                  <a:lnTo>
                    <a:pt x="731012" y="0"/>
                  </a:lnTo>
                  <a:cubicBezTo>
                    <a:pt x="826389" y="0"/>
                    <a:pt x="903732" y="77343"/>
                    <a:pt x="903732" y="172720"/>
                  </a:cubicBezTo>
                  <a:lnTo>
                    <a:pt x="897382" y="172720"/>
                  </a:lnTo>
                  <a:lnTo>
                    <a:pt x="903732" y="172720"/>
                  </a:lnTo>
                  <a:lnTo>
                    <a:pt x="903732" y="731012"/>
                  </a:lnTo>
                  <a:lnTo>
                    <a:pt x="897382" y="731012"/>
                  </a:lnTo>
                  <a:lnTo>
                    <a:pt x="903732" y="731012"/>
                  </a:lnTo>
                  <a:cubicBezTo>
                    <a:pt x="903732" y="826389"/>
                    <a:pt x="826389" y="903732"/>
                    <a:pt x="731012" y="903732"/>
                  </a:cubicBezTo>
                  <a:lnTo>
                    <a:pt x="731012" y="897382"/>
                  </a:lnTo>
                  <a:lnTo>
                    <a:pt x="731012" y="903732"/>
                  </a:lnTo>
                  <a:lnTo>
                    <a:pt x="172720" y="903732"/>
                  </a:lnTo>
                  <a:lnTo>
                    <a:pt x="172720" y="897382"/>
                  </a:lnTo>
                  <a:lnTo>
                    <a:pt x="172720" y="903732"/>
                  </a:lnTo>
                  <a:cubicBezTo>
                    <a:pt x="77343" y="903732"/>
                    <a:pt x="0" y="826389"/>
                    <a:pt x="0" y="731012"/>
                  </a:cubicBezTo>
                  <a:lnTo>
                    <a:pt x="0" y="172720"/>
                  </a:lnTo>
                  <a:lnTo>
                    <a:pt x="6350" y="172720"/>
                  </a:lnTo>
                  <a:lnTo>
                    <a:pt x="0" y="172720"/>
                  </a:lnTo>
                  <a:moveTo>
                    <a:pt x="12700" y="172720"/>
                  </a:moveTo>
                  <a:lnTo>
                    <a:pt x="12700" y="731012"/>
                  </a:lnTo>
                  <a:lnTo>
                    <a:pt x="6350" y="731012"/>
                  </a:lnTo>
                  <a:lnTo>
                    <a:pt x="12700" y="731012"/>
                  </a:lnTo>
                  <a:cubicBezTo>
                    <a:pt x="12700" y="819404"/>
                    <a:pt x="84328" y="891032"/>
                    <a:pt x="172720" y="891032"/>
                  </a:cubicBezTo>
                  <a:lnTo>
                    <a:pt x="731012" y="891032"/>
                  </a:lnTo>
                  <a:cubicBezTo>
                    <a:pt x="819404" y="891032"/>
                    <a:pt x="891032" y="819404"/>
                    <a:pt x="891032" y="731012"/>
                  </a:cubicBezTo>
                  <a:lnTo>
                    <a:pt x="891032" y="172720"/>
                  </a:lnTo>
                  <a:cubicBezTo>
                    <a:pt x="891032" y="84328"/>
                    <a:pt x="819404" y="12700"/>
                    <a:pt x="731012" y="12700"/>
                  </a:cubicBezTo>
                  <a:lnTo>
                    <a:pt x="172720" y="12700"/>
                  </a:lnTo>
                  <a:lnTo>
                    <a:pt x="172720" y="6350"/>
                  </a:lnTo>
                  <a:lnTo>
                    <a:pt x="172720" y="12700"/>
                  </a:lnTo>
                  <a:cubicBezTo>
                    <a:pt x="84328" y="12700"/>
                    <a:pt x="12700" y="84328"/>
                    <a:pt x="12700" y="172720"/>
                  </a:cubicBezTo>
                  <a:close/>
                </a:path>
              </a:pathLst>
            </a:custGeom>
            <a:solidFill>
              <a:srgbClr val="B6B2A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325107" y="5696735"/>
            <a:ext cx="677764" cy="677764"/>
            <a:chOff x="0" y="0"/>
            <a:chExt cx="903685" cy="903685"/>
          </a:xfrm>
        </p:grpSpPr>
        <p:sp>
          <p:nvSpPr>
            <p:cNvPr id="8" name="Freeform 8"/>
            <p:cNvSpPr/>
            <p:nvPr/>
          </p:nvSpPr>
          <p:spPr>
            <a:xfrm>
              <a:off x="6350" y="6350"/>
              <a:ext cx="891032" cy="891032"/>
            </a:xfrm>
            <a:custGeom>
              <a:avLst/>
              <a:gdLst/>
              <a:ahLst/>
              <a:cxnLst/>
              <a:rect l="l" t="t" r="r" b="b"/>
              <a:pathLst>
                <a:path w="891032" h="891032">
                  <a:moveTo>
                    <a:pt x="0" y="166370"/>
                  </a:moveTo>
                  <a:cubicBezTo>
                    <a:pt x="0" y="74422"/>
                    <a:pt x="74422" y="0"/>
                    <a:pt x="166370" y="0"/>
                  </a:cubicBezTo>
                  <a:lnTo>
                    <a:pt x="724662" y="0"/>
                  </a:lnTo>
                  <a:cubicBezTo>
                    <a:pt x="816483" y="0"/>
                    <a:pt x="891032" y="74422"/>
                    <a:pt x="891032" y="166370"/>
                  </a:cubicBezTo>
                  <a:lnTo>
                    <a:pt x="891032" y="724662"/>
                  </a:lnTo>
                  <a:cubicBezTo>
                    <a:pt x="891032" y="816483"/>
                    <a:pt x="816610" y="891032"/>
                    <a:pt x="724662" y="891032"/>
                  </a:cubicBezTo>
                  <a:lnTo>
                    <a:pt x="166370" y="891032"/>
                  </a:lnTo>
                  <a:cubicBezTo>
                    <a:pt x="74422" y="891032"/>
                    <a:pt x="0" y="816483"/>
                    <a:pt x="0" y="72466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903732" cy="903732"/>
            </a:xfrm>
            <a:custGeom>
              <a:avLst/>
              <a:gdLst/>
              <a:ahLst/>
              <a:cxnLst/>
              <a:rect l="l" t="t" r="r" b="b"/>
              <a:pathLst>
                <a:path w="903732" h="903732">
                  <a:moveTo>
                    <a:pt x="0" y="172720"/>
                  </a:moveTo>
                  <a:cubicBezTo>
                    <a:pt x="0" y="77343"/>
                    <a:pt x="77343" y="0"/>
                    <a:pt x="172720" y="0"/>
                  </a:cubicBezTo>
                  <a:lnTo>
                    <a:pt x="731012" y="0"/>
                  </a:lnTo>
                  <a:lnTo>
                    <a:pt x="731012" y="6350"/>
                  </a:lnTo>
                  <a:lnTo>
                    <a:pt x="731012" y="0"/>
                  </a:lnTo>
                  <a:cubicBezTo>
                    <a:pt x="826389" y="0"/>
                    <a:pt x="903732" y="77343"/>
                    <a:pt x="903732" y="172720"/>
                  </a:cubicBezTo>
                  <a:lnTo>
                    <a:pt x="897382" y="172720"/>
                  </a:lnTo>
                  <a:lnTo>
                    <a:pt x="903732" y="172720"/>
                  </a:lnTo>
                  <a:lnTo>
                    <a:pt x="903732" y="731012"/>
                  </a:lnTo>
                  <a:lnTo>
                    <a:pt x="897382" y="731012"/>
                  </a:lnTo>
                  <a:lnTo>
                    <a:pt x="903732" y="731012"/>
                  </a:lnTo>
                  <a:cubicBezTo>
                    <a:pt x="903732" y="826389"/>
                    <a:pt x="826389" y="903732"/>
                    <a:pt x="731012" y="903732"/>
                  </a:cubicBezTo>
                  <a:lnTo>
                    <a:pt x="731012" y="897382"/>
                  </a:lnTo>
                  <a:lnTo>
                    <a:pt x="731012" y="903732"/>
                  </a:lnTo>
                  <a:lnTo>
                    <a:pt x="172720" y="903732"/>
                  </a:lnTo>
                  <a:lnTo>
                    <a:pt x="172720" y="897382"/>
                  </a:lnTo>
                  <a:lnTo>
                    <a:pt x="172720" y="903732"/>
                  </a:lnTo>
                  <a:cubicBezTo>
                    <a:pt x="77343" y="903732"/>
                    <a:pt x="0" y="826389"/>
                    <a:pt x="0" y="731012"/>
                  </a:cubicBezTo>
                  <a:lnTo>
                    <a:pt x="0" y="172720"/>
                  </a:lnTo>
                  <a:lnTo>
                    <a:pt x="6350" y="172720"/>
                  </a:lnTo>
                  <a:lnTo>
                    <a:pt x="0" y="172720"/>
                  </a:lnTo>
                  <a:moveTo>
                    <a:pt x="12700" y="172720"/>
                  </a:moveTo>
                  <a:lnTo>
                    <a:pt x="12700" y="731012"/>
                  </a:lnTo>
                  <a:lnTo>
                    <a:pt x="6350" y="731012"/>
                  </a:lnTo>
                  <a:lnTo>
                    <a:pt x="12700" y="731012"/>
                  </a:lnTo>
                  <a:cubicBezTo>
                    <a:pt x="12700" y="819404"/>
                    <a:pt x="84328" y="891032"/>
                    <a:pt x="172720" y="891032"/>
                  </a:cubicBezTo>
                  <a:lnTo>
                    <a:pt x="731012" y="891032"/>
                  </a:lnTo>
                  <a:cubicBezTo>
                    <a:pt x="819404" y="891032"/>
                    <a:pt x="891032" y="819404"/>
                    <a:pt x="891032" y="731012"/>
                  </a:cubicBezTo>
                  <a:lnTo>
                    <a:pt x="891032" y="172720"/>
                  </a:lnTo>
                  <a:cubicBezTo>
                    <a:pt x="891032" y="84328"/>
                    <a:pt x="819404" y="12700"/>
                    <a:pt x="731012" y="12700"/>
                  </a:cubicBezTo>
                  <a:lnTo>
                    <a:pt x="172720" y="12700"/>
                  </a:lnTo>
                  <a:lnTo>
                    <a:pt x="172720" y="6350"/>
                  </a:lnTo>
                  <a:lnTo>
                    <a:pt x="172720" y="12700"/>
                  </a:lnTo>
                  <a:cubicBezTo>
                    <a:pt x="84328" y="12700"/>
                    <a:pt x="12700" y="84328"/>
                    <a:pt x="12700" y="172720"/>
                  </a:cubicBezTo>
                  <a:close/>
                </a:path>
              </a:pathLst>
            </a:custGeom>
            <a:solidFill>
              <a:srgbClr val="B6B2A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326595" y="7931399"/>
            <a:ext cx="677764" cy="677764"/>
            <a:chOff x="0" y="0"/>
            <a:chExt cx="903685" cy="903685"/>
          </a:xfrm>
        </p:grpSpPr>
        <p:sp>
          <p:nvSpPr>
            <p:cNvPr id="11" name="Freeform 11"/>
            <p:cNvSpPr/>
            <p:nvPr/>
          </p:nvSpPr>
          <p:spPr>
            <a:xfrm>
              <a:off x="6350" y="6350"/>
              <a:ext cx="891032" cy="891032"/>
            </a:xfrm>
            <a:custGeom>
              <a:avLst/>
              <a:gdLst/>
              <a:ahLst/>
              <a:cxnLst/>
              <a:rect l="l" t="t" r="r" b="b"/>
              <a:pathLst>
                <a:path w="891032" h="891032">
                  <a:moveTo>
                    <a:pt x="0" y="166370"/>
                  </a:moveTo>
                  <a:cubicBezTo>
                    <a:pt x="0" y="74422"/>
                    <a:pt x="74422" y="0"/>
                    <a:pt x="166370" y="0"/>
                  </a:cubicBezTo>
                  <a:lnTo>
                    <a:pt x="724662" y="0"/>
                  </a:lnTo>
                  <a:cubicBezTo>
                    <a:pt x="816483" y="0"/>
                    <a:pt x="891032" y="74422"/>
                    <a:pt x="891032" y="166370"/>
                  </a:cubicBezTo>
                  <a:lnTo>
                    <a:pt x="891032" y="724662"/>
                  </a:lnTo>
                  <a:cubicBezTo>
                    <a:pt x="891032" y="816483"/>
                    <a:pt x="816610" y="891032"/>
                    <a:pt x="724662" y="891032"/>
                  </a:cubicBezTo>
                  <a:lnTo>
                    <a:pt x="166370" y="891032"/>
                  </a:lnTo>
                  <a:cubicBezTo>
                    <a:pt x="74422" y="891032"/>
                    <a:pt x="0" y="816483"/>
                    <a:pt x="0" y="72466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903732" cy="903732"/>
            </a:xfrm>
            <a:custGeom>
              <a:avLst/>
              <a:gdLst/>
              <a:ahLst/>
              <a:cxnLst/>
              <a:rect l="l" t="t" r="r" b="b"/>
              <a:pathLst>
                <a:path w="903732" h="903732">
                  <a:moveTo>
                    <a:pt x="0" y="172720"/>
                  </a:moveTo>
                  <a:cubicBezTo>
                    <a:pt x="0" y="77343"/>
                    <a:pt x="77343" y="0"/>
                    <a:pt x="172720" y="0"/>
                  </a:cubicBezTo>
                  <a:lnTo>
                    <a:pt x="731012" y="0"/>
                  </a:lnTo>
                  <a:lnTo>
                    <a:pt x="731012" y="6350"/>
                  </a:lnTo>
                  <a:lnTo>
                    <a:pt x="731012" y="0"/>
                  </a:lnTo>
                  <a:cubicBezTo>
                    <a:pt x="826389" y="0"/>
                    <a:pt x="903732" y="77343"/>
                    <a:pt x="903732" y="172720"/>
                  </a:cubicBezTo>
                  <a:lnTo>
                    <a:pt x="897382" y="172720"/>
                  </a:lnTo>
                  <a:lnTo>
                    <a:pt x="903732" y="172720"/>
                  </a:lnTo>
                  <a:lnTo>
                    <a:pt x="903732" y="731012"/>
                  </a:lnTo>
                  <a:lnTo>
                    <a:pt x="897382" y="731012"/>
                  </a:lnTo>
                  <a:lnTo>
                    <a:pt x="903732" y="731012"/>
                  </a:lnTo>
                  <a:cubicBezTo>
                    <a:pt x="903732" y="826389"/>
                    <a:pt x="826389" y="903732"/>
                    <a:pt x="731012" y="903732"/>
                  </a:cubicBezTo>
                  <a:lnTo>
                    <a:pt x="731012" y="897382"/>
                  </a:lnTo>
                  <a:lnTo>
                    <a:pt x="731012" y="903732"/>
                  </a:lnTo>
                  <a:lnTo>
                    <a:pt x="172720" y="903732"/>
                  </a:lnTo>
                  <a:lnTo>
                    <a:pt x="172720" y="897382"/>
                  </a:lnTo>
                  <a:lnTo>
                    <a:pt x="172720" y="903732"/>
                  </a:lnTo>
                  <a:cubicBezTo>
                    <a:pt x="77343" y="903732"/>
                    <a:pt x="0" y="826389"/>
                    <a:pt x="0" y="731012"/>
                  </a:cubicBezTo>
                  <a:lnTo>
                    <a:pt x="0" y="172720"/>
                  </a:lnTo>
                  <a:lnTo>
                    <a:pt x="6350" y="172720"/>
                  </a:lnTo>
                  <a:lnTo>
                    <a:pt x="0" y="172720"/>
                  </a:lnTo>
                  <a:moveTo>
                    <a:pt x="12700" y="172720"/>
                  </a:moveTo>
                  <a:lnTo>
                    <a:pt x="12700" y="731012"/>
                  </a:lnTo>
                  <a:lnTo>
                    <a:pt x="6350" y="731012"/>
                  </a:lnTo>
                  <a:lnTo>
                    <a:pt x="12700" y="731012"/>
                  </a:lnTo>
                  <a:cubicBezTo>
                    <a:pt x="12700" y="819404"/>
                    <a:pt x="84328" y="891032"/>
                    <a:pt x="172720" y="891032"/>
                  </a:cubicBezTo>
                  <a:lnTo>
                    <a:pt x="731012" y="891032"/>
                  </a:lnTo>
                  <a:cubicBezTo>
                    <a:pt x="819404" y="891032"/>
                    <a:pt x="891032" y="819404"/>
                    <a:pt x="891032" y="731012"/>
                  </a:cubicBezTo>
                  <a:lnTo>
                    <a:pt x="891032" y="172720"/>
                  </a:lnTo>
                  <a:cubicBezTo>
                    <a:pt x="891032" y="84328"/>
                    <a:pt x="819404" y="12700"/>
                    <a:pt x="731012" y="12700"/>
                  </a:cubicBezTo>
                  <a:lnTo>
                    <a:pt x="172720" y="12700"/>
                  </a:lnTo>
                  <a:lnTo>
                    <a:pt x="172720" y="6350"/>
                  </a:lnTo>
                  <a:lnTo>
                    <a:pt x="172720" y="12700"/>
                  </a:lnTo>
                  <a:cubicBezTo>
                    <a:pt x="84328" y="12700"/>
                    <a:pt x="12700" y="84328"/>
                    <a:pt x="12700" y="172720"/>
                  </a:cubicBezTo>
                  <a:close/>
                </a:path>
              </a:pathLst>
            </a:custGeom>
            <a:solidFill>
              <a:srgbClr val="B6B2A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92767" y="1524728"/>
            <a:ext cx="17302466" cy="9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0"/>
              </a:lnSpc>
            </a:pPr>
            <a:r>
              <a:rPr lang="en-US" sz="5812" b="1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INTRODUCTION TO  TEMPERAMENTS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873579" y="3859281"/>
            <a:ext cx="8385721" cy="136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5"/>
              </a:lnSpc>
            </a:pPr>
            <a:r>
              <a:rPr lang="en-US" sz="3012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Diverse perspectives foster creativity, innovation, and a more inclusive environment.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862715" y="6364974"/>
            <a:ext cx="9133622" cy="141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0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Adjusting communication styles for each temperment minimizes misunderstandings and strengthens connections.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73579" y="8599638"/>
            <a:ext cx="8385721" cy="1154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3"/>
              </a:lnSpc>
            </a:pPr>
            <a:r>
              <a:rPr lang="en-US" sz="30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Navigate disagreements by recognizing individual communication styles.</a:t>
            </a:r>
          </a:p>
        </p:txBody>
      </p:sp>
      <p:sp>
        <p:nvSpPr>
          <p:cNvPr id="17" name="Freeform 17"/>
          <p:cNvSpPr/>
          <p:nvPr/>
        </p:nvSpPr>
        <p:spPr>
          <a:xfrm rot="7659121">
            <a:off x="16142259" y="-4182070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7"/>
                </a:lnTo>
                <a:lnTo>
                  <a:pt x="0" y="7828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7659121">
            <a:off x="16946229" y="428653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7659121">
            <a:off x="16946229" y="3394716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7659121">
            <a:off x="16946229" y="6372717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7577074" y="3671339"/>
            <a:ext cx="173831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862715" y="3328128"/>
            <a:ext cx="5664883" cy="508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3"/>
              </a:lnSpc>
            </a:pPr>
            <a:r>
              <a:rPr lang="en-US" sz="3174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Enhanced Team Dynamics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535699" y="5869971"/>
            <a:ext cx="256580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862715" y="5776407"/>
            <a:ext cx="5611603" cy="499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6"/>
              </a:lnSpc>
            </a:pPr>
            <a:r>
              <a:rPr lang="en-US" sz="317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Effective Communication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595528" y="8091893"/>
            <a:ext cx="253604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873579" y="8109793"/>
            <a:ext cx="4824279" cy="499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6"/>
              </a:lnSpc>
            </a:pPr>
            <a:r>
              <a:rPr lang="en-US" sz="317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Conflict Resolution</a:t>
            </a:r>
          </a:p>
        </p:txBody>
      </p:sp>
      <p:sp>
        <p:nvSpPr>
          <p:cNvPr id="27" name="Freeform 27"/>
          <p:cNvSpPr/>
          <p:nvPr/>
        </p:nvSpPr>
        <p:spPr>
          <a:xfrm>
            <a:off x="871232" y="3816599"/>
            <a:ext cx="6180430" cy="4114800"/>
          </a:xfrm>
          <a:custGeom>
            <a:avLst/>
            <a:gdLst/>
            <a:ahLst/>
            <a:cxnLst/>
            <a:rect l="l" t="t" r="r" b="b"/>
            <a:pathLst>
              <a:path w="6180430" h="4114800">
                <a:moveTo>
                  <a:pt x="0" y="0"/>
                </a:moveTo>
                <a:lnTo>
                  <a:pt x="6180429" y="0"/>
                </a:lnTo>
                <a:lnTo>
                  <a:pt x="61804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AFA">
                <a:alpha val="7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692023" y="1726879"/>
            <a:ext cx="13284954" cy="94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2"/>
              </a:lnSpc>
            </a:pPr>
            <a:r>
              <a:rPr lang="en-US" sz="6062" b="1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OVERVIEW OF TEMPERAMENTS</a:t>
            </a:r>
          </a:p>
        </p:txBody>
      </p:sp>
      <p:sp>
        <p:nvSpPr>
          <p:cNvPr id="5" name="Freeform 5"/>
          <p:cNvSpPr/>
          <p:nvPr/>
        </p:nvSpPr>
        <p:spPr>
          <a:xfrm rot="7659121">
            <a:off x="16439108" y="7561332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659121">
            <a:off x="-3539229" y="8153487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7659121">
            <a:off x="15954995" y="-2669086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3" y="0"/>
                </a:lnTo>
                <a:lnTo>
                  <a:pt x="7629293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659121">
            <a:off x="-5264445" y="-2669086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80046" y="4485829"/>
            <a:ext cx="3467397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3000" b="1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Red: Action-Oriented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0046" y="5653980"/>
            <a:ext cx="3467397" cy="2177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4"/>
              </a:lnSpc>
            </a:pPr>
            <a:r>
              <a:rPr lang="en-US" sz="2674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Bold and driven individuals who thrive on challenges and taking charge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309741" y="4485829"/>
            <a:ext cx="346739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3000" b="1">
                <a:solidFill>
                  <a:srgbClr val="0000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Blue: Analytical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09741" y="5171777"/>
            <a:ext cx="3467398" cy="2177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4"/>
              </a:lnSpc>
            </a:pPr>
            <a:r>
              <a:rPr lang="en-US" sz="2674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Detail-focused professionals who value accuracy and reflection.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39436" y="4485829"/>
            <a:ext cx="3467397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3000" b="1">
                <a:solidFill>
                  <a:srgbClr val="FDB6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Yellow: Enthusiastic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39436" y="5653980"/>
            <a:ext cx="3467397" cy="2177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4"/>
              </a:lnSpc>
            </a:pPr>
            <a:r>
              <a:rPr lang="en-US" sz="2674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Social butterflies who bring energy and positivity to the team.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769131" y="4485829"/>
            <a:ext cx="346739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3000" b="1">
                <a:solidFill>
                  <a:srgbClr val="0B86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Green: Calm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69131" y="5171777"/>
            <a:ext cx="3467398" cy="2177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4"/>
              </a:lnSpc>
            </a:pPr>
            <a:r>
              <a:rPr lang="en-US" sz="2674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Steady team members who promote harmony and stability.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72461" y="9372764"/>
            <a:ext cx="8673819" cy="59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7"/>
              </a:lnSpc>
            </a:pPr>
            <a:r>
              <a:rPr lang="en-US" sz="3074" i="1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Content on Pages 3-4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4238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AFA">
                <a:alpha val="7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78630" y="1616258"/>
            <a:ext cx="15039261" cy="7892510"/>
            <a:chOff x="0" y="0"/>
            <a:chExt cx="20052347" cy="105233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052364" cy="10523393"/>
            </a:xfrm>
            <a:custGeom>
              <a:avLst/>
              <a:gdLst/>
              <a:ahLst/>
              <a:cxnLst/>
              <a:rect l="l" t="t" r="r" b="b"/>
              <a:pathLst>
                <a:path w="20052364" h="10523393">
                  <a:moveTo>
                    <a:pt x="0" y="288776"/>
                  </a:moveTo>
                  <a:cubicBezTo>
                    <a:pt x="0" y="129267"/>
                    <a:pt x="134680" y="0"/>
                    <a:pt x="300821" y="0"/>
                  </a:cubicBezTo>
                  <a:lnTo>
                    <a:pt x="19751553" y="0"/>
                  </a:lnTo>
                  <a:lnTo>
                    <a:pt x="19751553" y="19766"/>
                  </a:lnTo>
                  <a:lnTo>
                    <a:pt x="19751553" y="0"/>
                  </a:lnTo>
                  <a:cubicBezTo>
                    <a:pt x="19917693" y="0"/>
                    <a:pt x="20052364" y="129267"/>
                    <a:pt x="20052364" y="288776"/>
                  </a:cubicBezTo>
                  <a:lnTo>
                    <a:pt x="20031811" y="288776"/>
                  </a:lnTo>
                  <a:lnTo>
                    <a:pt x="20052364" y="288776"/>
                  </a:lnTo>
                  <a:lnTo>
                    <a:pt x="20052364" y="10234643"/>
                  </a:lnTo>
                  <a:lnTo>
                    <a:pt x="20031811" y="10234643"/>
                  </a:lnTo>
                  <a:lnTo>
                    <a:pt x="20052364" y="10234643"/>
                  </a:lnTo>
                  <a:cubicBezTo>
                    <a:pt x="20052364" y="10394152"/>
                    <a:pt x="19917693" y="10523393"/>
                    <a:pt x="19751553" y="10523393"/>
                  </a:cubicBezTo>
                  <a:lnTo>
                    <a:pt x="19751553" y="10503653"/>
                  </a:lnTo>
                  <a:lnTo>
                    <a:pt x="19751553" y="10523393"/>
                  </a:lnTo>
                  <a:lnTo>
                    <a:pt x="300821" y="10523393"/>
                  </a:lnTo>
                  <a:lnTo>
                    <a:pt x="300821" y="10503653"/>
                  </a:lnTo>
                  <a:lnTo>
                    <a:pt x="300821" y="10523393"/>
                  </a:lnTo>
                  <a:cubicBezTo>
                    <a:pt x="134680" y="10523393"/>
                    <a:pt x="0" y="10394152"/>
                    <a:pt x="0" y="10234643"/>
                  </a:cubicBezTo>
                  <a:lnTo>
                    <a:pt x="0" y="288776"/>
                  </a:lnTo>
                  <a:lnTo>
                    <a:pt x="20562" y="288776"/>
                  </a:lnTo>
                  <a:lnTo>
                    <a:pt x="0" y="288776"/>
                  </a:lnTo>
                  <a:moveTo>
                    <a:pt x="41124" y="288776"/>
                  </a:moveTo>
                  <a:lnTo>
                    <a:pt x="41124" y="10234643"/>
                  </a:lnTo>
                  <a:lnTo>
                    <a:pt x="20562" y="10234643"/>
                  </a:lnTo>
                  <a:lnTo>
                    <a:pt x="41124" y="10234643"/>
                  </a:lnTo>
                  <a:cubicBezTo>
                    <a:pt x="41124" y="10372213"/>
                    <a:pt x="157299" y="10483887"/>
                    <a:pt x="300821" y="10483887"/>
                  </a:cubicBezTo>
                  <a:lnTo>
                    <a:pt x="19751553" y="10483887"/>
                  </a:lnTo>
                  <a:cubicBezTo>
                    <a:pt x="19895074" y="10483887"/>
                    <a:pt x="20011250" y="10372213"/>
                    <a:pt x="20011250" y="10234643"/>
                  </a:cubicBezTo>
                  <a:lnTo>
                    <a:pt x="20011250" y="288776"/>
                  </a:lnTo>
                  <a:cubicBezTo>
                    <a:pt x="20011248" y="151207"/>
                    <a:pt x="19894869" y="39531"/>
                    <a:pt x="19751553" y="39531"/>
                  </a:cubicBezTo>
                  <a:lnTo>
                    <a:pt x="300821" y="39531"/>
                  </a:lnTo>
                  <a:lnTo>
                    <a:pt x="300821" y="19766"/>
                  </a:lnTo>
                  <a:lnTo>
                    <a:pt x="300821" y="39531"/>
                  </a:lnTo>
                  <a:cubicBezTo>
                    <a:pt x="157299" y="39531"/>
                    <a:pt x="41124" y="151207"/>
                    <a:pt x="41124" y="288776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07205" y="2094513"/>
            <a:ext cx="9231809" cy="1376958"/>
            <a:chOff x="0" y="0"/>
            <a:chExt cx="12309078" cy="18359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309094" cy="1835912"/>
            </a:xfrm>
            <a:custGeom>
              <a:avLst/>
              <a:gdLst/>
              <a:ahLst/>
              <a:cxnLst/>
              <a:rect l="l" t="t" r="r" b="b"/>
              <a:pathLst>
                <a:path w="12309094" h="1835912">
                  <a:moveTo>
                    <a:pt x="0" y="0"/>
                  </a:moveTo>
                  <a:lnTo>
                    <a:pt x="12309094" y="0"/>
                  </a:lnTo>
                  <a:lnTo>
                    <a:pt x="12309094" y="1835912"/>
                  </a:lnTo>
                  <a:lnTo>
                    <a:pt x="0" y="1835912"/>
                  </a:lnTo>
                  <a:close/>
                </a:path>
              </a:pathLst>
            </a:custGeom>
            <a:solidFill>
              <a:srgbClr val="FFFFFF">
                <a:alpha val="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7205" y="7509948"/>
            <a:ext cx="15010686" cy="1948377"/>
            <a:chOff x="0" y="0"/>
            <a:chExt cx="20014247" cy="25978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014264" cy="2597792"/>
            </a:xfrm>
            <a:custGeom>
              <a:avLst/>
              <a:gdLst/>
              <a:ahLst/>
              <a:cxnLst/>
              <a:rect l="l" t="t" r="r" b="b"/>
              <a:pathLst>
                <a:path w="20014264" h="2597792">
                  <a:moveTo>
                    <a:pt x="0" y="0"/>
                  </a:moveTo>
                  <a:lnTo>
                    <a:pt x="20014264" y="0"/>
                  </a:lnTo>
                  <a:lnTo>
                    <a:pt x="20014264" y="2597792"/>
                  </a:lnTo>
                  <a:lnTo>
                    <a:pt x="0" y="2597792"/>
                  </a:lnTo>
                  <a:close/>
                </a:path>
              </a:pathLst>
            </a:custGeom>
            <a:solidFill>
              <a:srgbClr val="000000">
                <a:alpha val="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115725" y="3990674"/>
            <a:ext cx="14702166" cy="1765268"/>
            <a:chOff x="0" y="0"/>
            <a:chExt cx="19602887" cy="23536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602903" cy="2353706"/>
            </a:xfrm>
            <a:custGeom>
              <a:avLst/>
              <a:gdLst/>
              <a:ahLst/>
              <a:cxnLst/>
              <a:rect l="l" t="t" r="r" b="b"/>
              <a:pathLst>
                <a:path w="19602903" h="2353706">
                  <a:moveTo>
                    <a:pt x="0" y="0"/>
                  </a:moveTo>
                  <a:lnTo>
                    <a:pt x="19602903" y="0"/>
                  </a:lnTo>
                  <a:lnTo>
                    <a:pt x="19602903" y="2353706"/>
                  </a:lnTo>
                  <a:lnTo>
                    <a:pt x="0" y="2353706"/>
                  </a:lnTo>
                  <a:close/>
                </a:path>
              </a:pathLst>
            </a:custGeom>
            <a:solidFill>
              <a:srgbClr val="FFFFFF">
                <a:alpha val="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92917" y="3666138"/>
            <a:ext cx="15024973" cy="1864358"/>
            <a:chOff x="0" y="0"/>
            <a:chExt cx="20033297" cy="24858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033314" cy="2485768"/>
            </a:xfrm>
            <a:custGeom>
              <a:avLst/>
              <a:gdLst/>
              <a:ahLst/>
              <a:cxnLst/>
              <a:rect l="l" t="t" r="r" b="b"/>
              <a:pathLst>
                <a:path w="20033314" h="2485768">
                  <a:moveTo>
                    <a:pt x="0" y="0"/>
                  </a:moveTo>
                  <a:lnTo>
                    <a:pt x="20033314" y="0"/>
                  </a:lnTo>
                  <a:lnTo>
                    <a:pt x="20033314" y="2485768"/>
                  </a:lnTo>
                  <a:lnTo>
                    <a:pt x="0" y="2485768"/>
                  </a:lnTo>
                  <a:close/>
                </a:path>
              </a:pathLst>
            </a:custGeom>
            <a:solidFill>
              <a:srgbClr val="000000">
                <a:alpha val="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3594053" y="2147708"/>
            <a:ext cx="1789617" cy="1192332"/>
          </a:xfrm>
          <a:custGeom>
            <a:avLst/>
            <a:gdLst/>
            <a:ahLst/>
            <a:cxnLst/>
            <a:rect l="l" t="t" r="r" b="b"/>
            <a:pathLst>
              <a:path w="1789617" h="1192332">
                <a:moveTo>
                  <a:pt x="0" y="0"/>
                </a:moveTo>
                <a:lnTo>
                  <a:pt x="1789617" y="0"/>
                </a:lnTo>
                <a:lnTo>
                  <a:pt x="1789617" y="1192332"/>
                </a:lnTo>
                <a:lnTo>
                  <a:pt x="0" y="1192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594053" y="3778678"/>
            <a:ext cx="1781339" cy="1639277"/>
          </a:xfrm>
          <a:custGeom>
            <a:avLst/>
            <a:gdLst/>
            <a:ahLst/>
            <a:cxnLst/>
            <a:rect l="l" t="t" r="r" b="b"/>
            <a:pathLst>
              <a:path w="1781339" h="1639277">
                <a:moveTo>
                  <a:pt x="0" y="0"/>
                </a:moveTo>
                <a:lnTo>
                  <a:pt x="1781338" y="0"/>
                </a:lnTo>
                <a:lnTo>
                  <a:pt x="1781338" y="1639278"/>
                </a:lnTo>
                <a:lnTo>
                  <a:pt x="0" y="16392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7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41134" y="5652569"/>
            <a:ext cx="1805891" cy="1573332"/>
          </a:xfrm>
          <a:custGeom>
            <a:avLst/>
            <a:gdLst/>
            <a:ahLst/>
            <a:cxnLst/>
            <a:rect l="l" t="t" r="r" b="b"/>
            <a:pathLst>
              <a:path w="1805891" h="1573332">
                <a:moveTo>
                  <a:pt x="0" y="0"/>
                </a:moveTo>
                <a:lnTo>
                  <a:pt x="1805891" y="0"/>
                </a:lnTo>
                <a:lnTo>
                  <a:pt x="1805891" y="1573332"/>
                </a:lnTo>
                <a:lnTo>
                  <a:pt x="0" y="15733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7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641134" y="7619024"/>
            <a:ext cx="1728285" cy="1639276"/>
          </a:xfrm>
          <a:custGeom>
            <a:avLst/>
            <a:gdLst/>
            <a:ahLst/>
            <a:cxnLst/>
            <a:rect l="l" t="t" r="r" b="b"/>
            <a:pathLst>
              <a:path w="1728285" h="1639276">
                <a:moveTo>
                  <a:pt x="0" y="0"/>
                </a:moveTo>
                <a:lnTo>
                  <a:pt x="1728285" y="0"/>
                </a:lnTo>
                <a:lnTo>
                  <a:pt x="1728285" y="1639276"/>
                </a:lnTo>
                <a:lnTo>
                  <a:pt x="0" y="1639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1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56985" y="433570"/>
            <a:ext cx="17313691" cy="94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2"/>
              </a:lnSpc>
            </a:pPr>
            <a:r>
              <a:rPr lang="en-US" sz="6062" b="1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KEY TEMPERAMENT CHARACTERISTICS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15725" y="2174881"/>
            <a:ext cx="3994100" cy="568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4"/>
              </a:lnSpc>
            </a:pPr>
            <a:r>
              <a:rPr lang="en-US" sz="3000" b="1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736392" y="1664117"/>
            <a:ext cx="9400351" cy="1807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3"/>
              </a:lnSpc>
            </a:pPr>
            <a:r>
              <a:rPr lang="en-US" sz="30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Goal-focused, direct, natural leaders</a:t>
            </a:r>
          </a:p>
          <a:p>
            <a:pPr algn="l">
              <a:lnSpc>
                <a:spcPts val="4893"/>
              </a:lnSpc>
            </a:pPr>
            <a:r>
              <a:rPr lang="en-US" sz="30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Needs: </a:t>
            </a:r>
            <a:r>
              <a:rPr lang="en-US" sz="30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Achievement and control.</a:t>
            </a:r>
          </a:p>
          <a:p>
            <a:pPr algn="l">
              <a:lnSpc>
                <a:spcPts val="4894"/>
              </a:lnSpc>
            </a:pPr>
            <a:r>
              <a:rPr lang="en-US" sz="3000" i="1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Prefers direct and assertive communication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15725" y="3890571"/>
            <a:ext cx="3994100" cy="568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4"/>
              </a:lnSpc>
            </a:pPr>
            <a:r>
              <a:rPr lang="en-US" sz="3000" b="1">
                <a:solidFill>
                  <a:srgbClr val="0000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Blue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736392" y="3551838"/>
            <a:ext cx="9101191" cy="1807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3"/>
              </a:lnSpc>
            </a:pPr>
            <a:r>
              <a:rPr lang="en-US" sz="30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Analytical, planners, detail-oriented</a:t>
            </a:r>
          </a:p>
          <a:p>
            <a:pPr algn="l">
              <a:lnSpc>
                <a:spcPts val="4893"/>
              </a:lnSpc>
            </a:pPr>
            <a:r>
              <a:rPr lang="en-US" sz="30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Needs:</a:t>
            </a:r>
            <a:r>
              <a:rPr lang="en-US" sz="30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Structure and accuracy. </a:t>
            </a:r>
          </a:p>
          <a:p>
            <a:pPr algn="l">
              <a:lnSpc>
                <a:spcPts val="4894"/>
              </a:lnSpc>
            </a:pPr>
            <a:r>
              <a:rPr lang="en-US" sz="3000" i="1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Appreciates detailed and logical explanations.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44776" y="5870241"/>
            <a:ext cx="3994100" cy="568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4"/>
              </a:lnSpc>
            </a:pPr>
            <a:r>
              <a:rPr lang="en-US" sz="3000" b="1">
                <a:solidFill>
                  <a:srgbClr val="FDB6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Yellow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736392" y="5520971"/>
            <a:ext cx="10081498" cy="1807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3"/>
              </a:lnSpc>
            </a:pPr>
            <a:r>
              <a:rPr lang="en-US" sz="30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Creative, social, adaptable</a:t>
            </a:r>
          </a:p>
          <a:p>
            <a:pPr algn="l">
              <a:lnSpc>
                <a:spcPts val="4893"/>
              </a:lnSpc>
            </a:pPr>
            <a:r>
              <a:rPr lang="en-US" sz="3000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Needs: </a:t>
            </a:r>
            <a:r>
              <a:rPr lang="en-US" sz="30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Social interaction and appreciation.</a:t>
            </a:r>
          </a:p>
          <a:p>
            <a:pPr algn="l">
              <a:lnSpc>
                <a:spcPts val="4894"/>
              </a:lnSpc>
            </a:pPr>
            <a:r>
              <a:rPr lang="en-US" sz="3000" i="1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Thrives in energetic and enthusiastic conversations.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944776" y="7682138"/>
            <a:ext cx="3994100" cy="568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4"/>
              </a:lnSpc>
            </a:pPr>
            <a:r>
              <a:rPr lang="en-US" sz="3000" b="1">
                <a:solidFill>
                  <a:srgbClr val="008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Green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736392" y="7492026"/>
            <a:ext cx="9400351" cy="1850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5"/>
              </a:lnSpc>
            </a:pPr>
            <a:r>
              <a:rPr lang="en-US" sz="3074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Supportive, stable, conflict-avoidant</a:t>
            </a:r>
          </a:p>
          <a:p>
            <a:pPr algn="l">
              <a:lnSpc>
                <a:spcPts val="5015"/>
              </a:lnSpc>
            </a:pPr>
            <a:r>
              <a:rPr lang="en-US" sz="3074" b="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Needs: </a:t>
            </a:r>
            <a:r>
              <a:rPr lang="en-US" sz="3074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Harmony and security.</a:t>
            </a:r>
          </a:p>
          <a:p>
            <a:pPr algn="l">
              <a:lnSpc>
                <a:spcPts val="5017"/>
              </a:lnSpc>
            </a:pPr>
            <a:r>
              <a:rPr lang="en-US" sz="3074" i="1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Responds well to calm and patient dialogue</a:t>
            </a:r>
            <a:r>
              <a:rPr lang="en-US" sz="3074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081949" y="9480192"/>
            <a:ext cx="8673819" cy="59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7"/>
              </a:lnSpc>
            </a:pPr>
            <a:r>
              <a:rPr lang="en-US" sz="3074" i="1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Content on Pages 3-4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01203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AFA">
                <a:alpha val="7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3575" y="-21684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AFA">
                <a:alpha val="7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15473" y="5524500"/>
            <a:ext cx="713327" cy="713327"/>
            <a:chOff x="0" y="0"/>
            <a:chExt cx="951103" cy="951103"/>
          </a:xfrm>
        </p:grpSpPr>
        <p:sp>
          <p:nvSpPr>
            <p:cNvPr id="8" name="Freeform 8"/>
            <p:cNvSpPr/>
            <p:nvPr/>
          </p:nvSpPr>
          <p:spPr>
            <a:xfrm>
              <a:off x="12700" y="0"/>
              <a:ext cx="925703" cy="925703"/>
            </a:xfrm>
            <a:custGeom>
              <a:avLst/>
              <a:gdLst/>
              <a:ahLst/>
              <a:cxnLst/>
              <a:rect l="l" t="t" r="r" b="b"/>
              <a:pathLst>
                <a:path w="925703" h="925703">
                  <a:moveTo>
                    <a:pt x="0" y="172847"/>
                  </a:moveTo>
                  <a:cubicBezTo>
                    <a:pt x="0" y="77343"/>
                    <a:pt x="77343" y="0"/>
                    <a:pt x="172847" y="0"/>
                  </a:cubicBezTo>
                  <a:lnTo>
                    <a:pt x="752856" y="0"/>
                  </a:lnTo>
                  <a:cubicBezTo>
                    <a:pt x="848360" y="0"/>
                    <a:pt x="925703" y="77343"/>
                    <a:pt x="925703" y="172847"/>
                  </a:cubicBezTo>
                  <a:lnTo>
                    <a:pt x="925703" y="752856"/>
                  </a:lnTo>
                  <a:cubicBezTo>
                    <a:pt x="925703" y="848360"/>
                    <a:pt x="848360" y="925703"/>
                    <a:pt x="752856" y="925703"/>
                  </a:cubicBezTo>
                  <a:lnTo>
                    <a:pt x="172847" y="925703"/>
                  </a:lnTo>
                  <a:cubicBezTo>
                    <a:pt x="77343" y="925703"/>
                    <a:pt x="0" y="848360"/>
                    <a:pt x="0" y="75285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951103" cy="951103"/>
            </a:xfrm>
            <a:custGeom>
              <a:avLst/>
              <a:gdLst/>
              <a:ahLst/>
              <a:cxnLst/>
              <a:rect l="l" t="t" r="r" b="b"/>
              <a:pathLst>
                <a:path w="951103" h="951103">
                  <a:moveTo>
                    <a:pt x="0" y="185547"/>
                  </a:moveTo>
                  <a:cubicBezTo>
                    <a:pt x="0" y="83058"/>
                    <a:pt x="83058" y="0"/>
                    <a:pt x="185547" y="0"/>
                  </a:cubicBezTo>
                  <a:lnTo>
                    <a:pt x="765556" y="0"/>
                  </a:lnTo>
                  <a:lnTo>
                    <a:pt x="765556" y="12700"/>
                  </a:lnTo>
                  <a:lnTo>
                    <a:pt x="765556" y="0"/>
                  </a:lnTo>
                  <a:lnTo>
                    <a:pt x="765556" y="12700"/>
                  </a:lnTo>
                  <a:lnTo>
                    <a:pt x="765556" y="0"/>
                  </a:lnTo>
                  <a:cubicBezTo>
                    <a:pt x="868045" y="0"/>
                    <a:pt x="951103" y="83058"/>
                    <a:pt x="951103" y="185547"/>
                  </a:cubicBezTo>
                  <a:lnTo>
                    <a:pt x="938403" y="185547"/>
                  </a:lnTo>
                  <a:lnTo>
                    <a:pt x="951103" y="185547"/>
                  </a:lnTo>
                  <a:lnTo>
                    <a:pt x="951103" y="765556"/>
                  </a:lnTo>
                  <a:lnTo>
                    <a:pt x="938403" y="765556"/>
                  </a:lnTo>
                  <a:lnTo>
                    <a:pt x="951103" y="765556"/>
                  </a:lnTo>
                  <a:cubicBezTo>
                    <a:pt x="951103" y="868045"/>
                    <a:pt x="868045" y="951103"/>
                    <a:pt x="765556" y="951103"/>
                  </a:cubicBezTo>
                  <a:lnTo>
                    <a:pt x="765556" y="938403"/>
                  </a:lnTo>
                  <a:lnTo>
                    <a:pt x="765556" y="951103"/>
                  </a:lnTo>
                  <a:lnTo>
                    <a:pt x="185547" y="951103"/>
                  </a:lnTo>
                  <a:lnTo>
                    <a:pt x="185547" y="938403"/>
                  </a:lnTo>
                  <a:lnTo>
                    <a:pt x="185547" y="951103"/>
                  </a:lnTo>
                  <a:cubicBezTo>
                    <a:pt x="83058" y="951103"/>
                    <a:pt x="0" y="868045"/>
                    <a:pt x="0" y="765556"/>
                  </a:cubicBezTo>
                  <a:lnTo>
                    <a:pt x="0" y="185547"/>
                  </a:lnTo>
                  <a:lnTo>
                    <a:pt x="12700" y="185547"/>
                  </a:lnTo>
                  <a:lnTo>
                    <a:pt x="0" y="185547"/>
                  </a:lnTo>
                  <a:moveTo>
                    <a:pt x="25400" y="185547"/>
                  </a:moveTo>
                  <a:lnTo>
                    <a:pt x="25400" y="765556"/>
                  </a:lnTo>
                  <a:lnTo>
                    <a:pt x="12700" y="765556"/>
                  </a:lnTo>
                  <a:lnTo>
                    <a:pt x="25400" y="765556"/>
                  </a:lnTo>
                  <a:cubicBezTo>
                    <a:pt x="25400" y="853948"/>
                    <a:pt x="97028" y="925703"/>
                    <a:pt x="185547" y="925703"/>
                  </a:cubicBezTo>
                  <a:lnTo>
                    <a:pt x="765556" y="925703"/>
                  </a:lnTo>
                  <a:cubicBezTo>
                    <a:pt x="853948" y="925703"/>
                    <a:pt x="925703" y="854075"/>
                    <a:pt x="925703" y="765556"/>
                  </a:cubicBezTo>
                  <a:lnTo>
                    <a:pt x="925703" y="185547"/>
                  </a:lnTo>
                  <a:cubicBezTo>
                    <a:pt x="925703" y="97028"/>
                    <a:pt x="854075" y="25400"/>
                    <a:pt x="765556" y="25400"/>
                  </a:cubicBezTo>
                  <a:lnTo>
                    <a:pt x="185547" y="25400"/>
                  </a:lnTo>
                  <a:lnTo>
                    <a:pt x="185547" y="12700"/>
                  </a:lnTo>
                  <a:lnTo>
                    <a:pt x="185547" y="25400"/>
                  </a:lnTo>
                  <a:cubicBezTo>
                    <a:pt x="97028" y="25400"/>
                    <a:pt x="25400" y="97028"/>
                    <a:pt x="25400" y="185547"/>
                  </a:cubicBezTo>
                  <a:close/>
                </a:path>
              </a:pathLst>
            </a:custGeom>
            <a:solidFill>
              <a:srgbClr val="B6B2A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586765" y="5492698"/>
            <a:ext cx="713334" cy="713334"/>
            <a:chOff x="0" y="0"/>
            <a:chExt cx="951112" cy="951112"/>
          </a:xfrm>
        </p:grpSpPr>
        <p:sp>
          <p:nvSpPr>
            <p:cNvPr id="11" name="Freeform 11"/>
            <p:cNvSpPr/>
            <p:nvPr/>
          </p:nvSpPr>
          <p:spPr>
            <a:xfrm>
              <a:off x="12700" y="12700"/>
              <a:ext cx="925703" cy="925703"/>
            </a:xfrm>
            <a:custGeom>
              <a:avLst/>
              <a:gdLst/>
              <a:ahLst/>
              <a:cxnLst/>
              <a:rect l="l" t="t" r="r" b="b"/>
              <a:pathLst>
                <a:path w="925703" h="925703">
                  <a:moveTo>
                    <a:pt x="0" y="172847"/>
                  </a:moveTo>
                  <a:cubicBezTo>
                    <a:pt x="0" y="77343"/>
                    <a:pt x="77343" y="0"/>
                    <a:pt x="172847" y="0"/>
                  </a:cubicBezTo>
                  <a:lnTo>
                    <a:pt x="752856" y="0"/>
                  </a:lnTo>
                  <a:cubicBezTo>
                    <a:pt x="848360" y="0"/>
                    <a:pt x="925703" y="77343"/>
                    <a:pt x="925703" y="172847"/>
                  </a:cubicBezTo>
                  <a:lnTo>
                    <a:pt x="925703" y="752856"/>
                  </a:lnTo>
                  <a:cubicBezTo>
                    <a:pt x="925703" y="848360"/>
                    <a:pt x="848360" y="925703"/>
                    <a:pt x="752856" y="925703"/>
                  </a:cubicBezTo>
                  <a:lnTo>
                    <a:pt x="172847" y="925703"/>
                  </a:lnTo>
                  <a:cubicBezTo>
                    <a:pt x="77343" y="925703"/>
                    <a:pt x="0" y="848360"/>
                    <a:pt x="0" y="75285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951103" cy="951103"/>
            </a:xfrm>
            <a:custGeom>
              <a:avLst/>
              <a:gdLst/>
              <a:ahLst/>
              <a:cxnLst/>
              <a:rect l="l" t="t" r="r" b="b"/>
              <a:pathLst>
                <a:path w="951103" h="951103">
                  <a:moveTo>
                    <a:pt x="0" y="185547"/>
                  </a:moveTo>
                  <a:cubicBezTo>
                    <a:pt x="0" y="83058"/>
                    <a:pt x="83058" y="0"/>
                    <a:pt x="185547" y="0"/>
                  </a:cubicBezTo>
                  <a:lnTo>
                    <a:pt x="765556" y="0"/>
                  </a:lnTo>
                  <a:lnTo>
                    <a:pt x="765556" y="12700"/>
                  </a:lnTo>
                  <a:lnTo>
                    <a:pt x="765556" y="0"/>
                  </a:lnTo>
                  <a:lnTo>
                    <a:pt x="765556" y="12700"/>
                  </a:lnTo>
                  <a:lnTo>
                    <a:pt x="765556" y="0"/>
                  </a:lnTo>
                  <a:cubicBezTo>
                    <a:pt x="868045" y="0"/>
                    <a:pt x="951103" y="83058"/>
                    <a:pt x="951103" y="185547"/>
                  </a:cubicBezTo>
                  <a:lnTo>
                    <a:pt x="938403" y="185547"/>
                  </a:lnTo>
                  <a:lnTo>
                    <a:pt x="951103" y="185547"/>
                  </a:lnTo>
                  <a:lnTo>
                    <a:pt x="951103" y="765556"/>
                  </a:lnTo>
                  <a:lnTo>
                    <a:pt x="938403" y="765556"/>
                  </a:lnTo>
                  <a:lnTo>
                    <a:pt x="951103" y="765556"/>
                  </a:lnTo>
                  <a:cubicBezTo>
                    <a:pt x="951103" y="868045"/>
                    <a:pt x="868045" y="951103"/>
                    <a:pt x="765556" y="951103"/>
                  </a:cubicBezTo>
                  <a:lnTo>
                    <a:pt x="765556" y="938403"/>
                  </a:lnTo>
                  <a:lnTo>
                    <a:pt x="765556" y="951103"/>
                  </a:lnTo>
                  <a:lnTo>
                    <a:pt x="185547" y="951103"/>
                  </a:lnTo>
                  <a:lnTo>
                    <a:pt x="185547" y="938403"/>
                  </a:lnTo>
                  <a:lnTo>
                    <a:pt x="185547" y="951103"/>
                  </a:lnTo>
                  <a:cubicBezTo>
                    <a:pt x="83058" y="951103"/>
                    <a:pt x="0" y="868045"/>
                    <a:pt x="0" y="765556"/>
                  </a:cubicBezTo>
                  <a:lnTo>
                    <a:pt x="0" y="185547"/>
                  </a:lnTo>
                  <a:lnTo>
                    <a:pt x="12700" y="185547"/>
                  </a:lnTo>
                  <a:lnTo>
                    <a:pt x="0" y="185547"/>
                  </a:lnTo>
                  <a:moveTo>
                    <a:pt x="25400" y="185547"/>
                  </a:moveTo>
                  <a:lnTo>
                    <a:pt x="25400" y="765556"/>
                  </a:lnTo>
                  <a:lnTo>
                    <a:pt x="12700" y="765556"/>
                  </a:lnTo>
                  <a:lnTo>
                    <a:pt x="25400" y="765556"/>
                  </a:lnTo>
                  <a:cubicBezTo>
                    <a:pt x="25400" y="853948"/>
                    <a:pt x="97028" y="925703"/>
                    <a:pt x="185547" y="925703"/>
                  </a:cubicBezTo>
                  <a:lnTo>
                    <a:pt x="765556" y="925703"/>
                  </a:lnTo>
                  <a:cubicBezTo>
                    <a:pt x="853948" y="925703"/>
                    <a:pt x="925703" y="854075"/>
                    <a:pt x="925703" y="765556"/>
                  </a:cubicBezTo>
                  <a:lnTo>
                    <a:pt x="925703" y="185547"/>
                  </a:lnTo>
                  <a:cubicBezTo>
                    <a:pt x="925703" y="97028"/>
                    <a:pt x="854075" y="25400"/>
                    <a:pt x="765556" y="25400"/>
                  </a:cubicBezTo>
                  <a:lnTo>
                    <a:pt x="185547" y="25400"/>
                  </a:lnTo>
                  <a:lnTo>
                    <a:pt x="185547" y="12700"/>
                  </a:lnTo>
                  <a:lnTo>
                    <a:pt x="185547" y="25400"/>
                  </a:lnTo>
                  <a:cubicBezTo>
                    <a:pt x="97028" y="25400"/>
                    <a:pt x="25400" y="97028"/>
                    <a:pt x="25400" y="185547"/>
                  </a:cubicBezTo>
                  <a:close/>
                </a:path>
              </a:pathLst>
            </a:custGeom>
            <a:solidFill>
              <a:srgbClr val="B6B2A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325377" y="5483180"/>
            <a:ext cx="713334" cy="713334"/>
            <a:chOff x="0" y="0"/>
            <a:chExt cx="951112" cy="951112"/>
          </a:xfrm>
        </p:grpSpPr>
        <p:sp>
          <p:nvSpPr>
            <p:cNvPr id="14" name="Freeform 14"/>
            <p:cNvSpPr/>
            <p:nvPr/>
          </p:nvSpPr>
          <p:spPr>
            <a:xfrm>
              <a:off x="12700" y="12700"/>
              <a:ext cx="925703" cy="925703"/>
            </a:xfrm>
            <a:custGeom>
              <a:avLst/>
              <a:gdLst/>
              <a:ahLst/>
              <a:cxnLst/>
              <a:rect l="l" t="t" r="r" b="b"/>
              <a:pathLst>
                <a:path w="925703" h="925703">
                  <a:moveTo>
                    <a:pt x="0" y="172847"/>
                  </a:moveTo>
                  <a:cubicBezTo>
                    <a:pt x="0" y="77343"/>
                    <a:pt x="77343" y="0"/>
                    <a:pt x="172847" y="0"/>
                  </a:cubicBezTo>
                  <a:lnTo>
                    <a:pt x="752856" y="0"/>
                  </a:lnTo>
                  <a:cubicBezTo>
                    <a:pt x="848360" y="0"/>
                    <a:pt x="925703" y="77343"/>
                    <a:pt x="925703" y="172847"/>
                  </a:cubicBezTo>
                  <a:lnTo>
                    <a:pt x="925703" y="752856"/>
                  </a:lnTo>
                  <a:cubicBezTo>
                    <a:pt x="925703" y="848360"/>
                    <a:pt x="848360" y="925703"/>
                    <a:pt x="752856" y="925703"/>
                  </a:cubicBezTo>
                  <a:lnTo>
                    <a:pt x="172847" y="925703"/>
                  </a:lnTo>
                  <a:cubicBezTo>
                    <a:pt x="77343" y="925703"/>
                    <a:pt x="0" y="848360"/>
                    <a:pt x="0" y="75285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951103" cy="951103"/>
            </a:xfrm>
            <a:custGeom>
              <a:avLst/>
              <a:gdLst/>
              <a:ahLst/>
              <a:cxnLst/>
              <a:rect l="l" t="t" r="r" b="b"/>
              <a:pathLst>
                <a:path w="951103" h="951103">
                  <a:moveTo>
                    <a:pt x="0" y="185547"/>
                  </a:moveTo>
                  <a:cubicBezTo>
                    <a:pt x="0" y="83058"/>
                    <a:pt x="83058" y="0"/>
                    <a:pt x="185547" y="0"/>
                  </a:cubicBezTo>
                  <a:lnTo>
                    <a:pt x="765556" y="0"/>
                  </a:lnTo>
                  <a:lnTo>
                    <a:pt x="765556" y="12700"/>
                  </a:lnTo>
                  <a:lnTo>
                    <a:pt x="765556" y="0"/>
                  </a:lnTo>
                  <a:lnTo>
                    <a:pt x="765556" y="12700"/>
                  </a:lnTo>
                  <a:lnTo>
                    <a:pt x="765556" y="0"/>
                  </a:lnTo>
                  <a:cubicBezTo>
                    <a:pt x="868045" y="0"/>
                    <a:pt x="951103" y="83058"/>
                    <a:pt x="951103" y="185547"/>
                  </a:cubicBezTo>
                  <a:lnTo>
                    <a:pt x="938403" y="185547"/>
                  </a:lnTo>
                  <a:lnTo>
                    <a:pt x="951103" y="185547"/>
                  </a:lnTo>
                  <a:lnTo>
                    <a:pt x="951103" y="765556"/>
                  </a:lnTo>
                  <a:lnTo>
                    <a:pt x="938403" y="765556"/>
                  </a:lnTo>
                  <a:lnTo>
                    <a:pt x="951103" y="765556"/>
                  </a:lnTo>
                  <a:cubicBezTo>
                    <a:pt x="951103" y="868045"/>
                    <a:pt x="868045" y="951103"/>
                    <a:pt x="765556" y="951103"/>
                  </a:cubicBezTo>
                  <a:lnTo>
                    <a:pt x="765556" y="938403"/>
                  </a:lnTo>
                  <a:lnTo>
                    <a:pt x="765556" y="951103"/>
                  </a:lnTo>
                  <a:lnTo>
                    <a:pt x="185547" y="951103"/>
                  </a:lnTo>
                  <a:lnTo>
                    <a:pt x="185547" y="938403"/>
                  </a:lnTo>
                  <a:lnTo>
                    <a:pt x="185547" y="951103"/>
                  </a:lnTo>
                  <a:cubicBezTo>
                    <a:pt x="83058" y="951103"/>
                    <a:pt x="0" y="868045"/>
                    <a:pt x="0" y="765556"/>
                  </a:cubicBezTo>
                  <a:lnTo>
                    <a:pt x="0" y="185547"/>
                  </a:lnTo>
                  <a:lnTo>
                    <a:pt x="12700" y="185547"/>
                  </a:lnTo>
                  <a:lnTo>
                    <a:pt x="0" y="185547"/>
                  </a:lnTo>
                  <a:moveTo>
                    <a:pt x="25400" y="185547"/>
                  </a:moveTo>
                  <a:lnTo>
                    <a:pt x="25400" y="765556"/>
                  </a:lnTo>
                  <a:lnTo>
                    <a:pt x="12700" y="765556"/>
                  </a:lnTo>
                  <a:lnTo>
                    <a:pt x="25400" y="765556"/>
                  </a:lnTo>
                  <a:cubicBezTo>
                    <a:pt x="25400" y="853948"/>
                    <a:pt x="97028" y="925703"/>
                    <a:pt x="185547" y="925703"/>
                  </a:cubicBezTo>
                  <a:lnTo>
                    <a:pt x="765556" y="925703"/>
                  </a:lnTo>
                  <a:cubicBezTo>
                    <a:pt x="853948" y="925703"/>
                    <a:pt x="925703" y="854075"/>
                    <a:pt x="925703" y="765556"/>
                  </a:cubicBezTo>
                  <a:lnTo>
                    <a:pt x="925703" y="185547"/>
                  </a:lnTo>
                  <a:cubicBezTo>
                    <a:pt x="925703" y="97028"/>
                    <a:pt x="854075" y="25400"/>
                    <a:pt x="765556" y="25400"/>
                  </a:cubicBezTo>
                  <a:lnTo>
                    <a:pt x="185547" y="25400"/>
                  </a:lnTo>
                  <a:lnTo>
                    <a:pt x="185547" y="12700"/>
                  </a:lnTo>
                  <a:lnTo>
                    <a:pt x="185547" y="25400"/>
                  </a:lnTo>
                  <a:cubicBezTo>
                    <a:pt x="97028" y="25400"/>
                    <a:pt x="25400" y="97028"/>
                    <a:pt x="25400" y="185547"/>
                  </a:cubicBezTo>
                  <a:close/>
                </a:path>
              </a:pathLst>
            </a:custGeom>
            <a:solidFill>
              <a:srgbClr val="B6B2A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0" y="-248586"/>
            <a:ext cx="18330383" cy="3517924"/>
          </a:xfrm>
          <a:custGeom>
            <a:avLst/>
            <a:gdLst/>
            <a:ahLst/>
            <a:cxnLst/>
            <a:rect l="l" t="t" r="r" b="b"/>
            <a:pathLst>
              <a:path w="20868552" h="3857625">
                <a:moveTo>
                  <a:pt x="0" y="0"/>
                </a:moveTo>
                <a:lnTo>
                  <a:pt x="20868552" y="0"/>
                </a:lnTo>
                <a:lnTo>
                  <a:pt x="20868552" y="3857625"/>
                </a:lnTo>
                <a:lnTo>
                  <a:pt x="0" y="3857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5767" b="-1791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475630" y="3615548"/>
            <a:ext cx="15010968" cy="94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2"/>
              </a:lnSpc>
            </a:pPr>
            <a:r>
              <a:rPr lang="en-US" sz="6062" b="1" dirty="0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DISCOVER YOUR COLOR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17174" y="5701418"/>
            <a:ext cx="109923" cy="473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25"/>
              </a:lnSpc>
            </a:pPr>
            <a:r>
              <a:rPr lang="en-US" sz="3625" b="1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40976" y="5652563"/>
            <a:ext cx="3857625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3000" b="1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Self-Reflection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41029" y="6603782"/>
            <a:ext cx="4167485" cy="3451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3"/>
              </a:lnSpc>
            </a:pPr>
            <a:r>
              <a:rPr lang="en-US" sz="2375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Consider your natural reactions in various situations to identify your dominant temperament.</a:t>
            </a:r>
          </a:p>
          <a:p>
            <a:pPr algn="l">
              <a:lnSpc>
                <a:spcPts val="3873"/>
              </a:lnSpc>
            </a:pPr>
            <a:endParaRPr lang="en-US" sz="2375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875"/>
              </a:lnSpc>
            </a:pPr>
            <a:r>
              <a:rPr lang="en-US" sz="2375" i="1" dirty="0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Please take your Self-assessment on page 5.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832104" y="5655438"/>
            <a:ext cx="266700" cy="47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5"/>
              </a:lnSpc>
            </a:pPr>
            <a:r>
              <a:rPr lang="en-US" sz="3625" b="1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519831" y="5584010"/>
            <a:ext cx="4167485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3000" b="1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Sample Statements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519839" y="6603782"/>
            <a:ext cx="4167485" cy="288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5"/>
              </a:lnSpc>
            </a:pPr>
            <a:r>
              <a:rPr lang="en-US" sz="2375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Respond to the statements on the handout to gauge how you can feel fulfilled, energized, and balanced in your personal and professional life.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573000" y="5636688"/>
            <a:ext cx="263426" cy="47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5"/>
              </a:lnSpc>
            </a:pPr>
            <a:r>
              <a:rPr lang="en-US" sz="3625" b="1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272296" y="5557795"/>
            <a:ext cx="3857625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3000" b="1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Group Discussion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998647" y="6603782"/>
            <a:ext cx="5022228" cy="195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5"/>
              </a:lnSpc>
            </a:pPr>
            <a:r>
              <a:rPr lang="en-US" sz="2375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Share insights and observations with team members to better understand how your temperament impacts dynamics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194732" y="9451082"/>
            <a:ext cx="8673819" cy="59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7"/>
              </a:lnSpc>
            </a:pPr>
            <a:r>
              <a:rPr lang="en-US" sz="3074" i="1" dirty="0">
                <a:solidFill>
                  <a:srgbClr val="231F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Content on Pages 5-6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4670AFDB14084B949AFEC3D8C8A802" ma:contentTypeVersion="15" ma:contentTypeDescription="Create a new document." ma:contentTypeScope="" ma:versionID="f1a884e004a21fafd0c70deaad0e0075">
  <xsd:schema xmlns:xsd="http://www.w3.org/2001/XMLSchema" xmlns:xs="http://www.w3.org/2001/XMLSchema" xmlns:p="http://schemas.microsoft.com/office/2006/metadata/properties" xmlns:ns2="e0568f08-6d3d-45dd-a73f-448ed136e9f3" xmlns:ns3="fddfcd6a-91bd-436e-90a8-f825f5435516" targetNamespace="http://schemas.microsoft.com/office/2006/metadata/properties" ma:root="true" ma:fieldsID="25d20ba12d035595959d151a84b2ca20" ns2:_="" ns3:_="">
    <xsd:import namespace="e0568f08-6d3d-45dd-a73f-448ed136e9f3"/>
    <xsd:import namespace="fddfcd6a-91bd-436e-90a8-f825f54355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568f08-6d3d-45dd-a73f-448ed136e9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a174779-9f33-4c96-9c8a-d5811d7577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dfcd6a-91bd-436e-90a8-f825f543551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64632fb-4a2b-40c3-95a3-a1504f1ba9be}" ma:internalName="TaxCatchAll" ma:showField="CatchAllData" ma:web="fddfcd6a-91bd-436e-90a8-f825f54355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F24E2E-05C1-4EE1-A7A1-BDBD9805BA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568f08-6d3d-45dd-a73f-448ed136e9f3"/>
    <ds:schemaRef ds:uri="fddfcd6a-91bd-436e-90a8-f825f54355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D2CE12-AC72-4DD3-AC08-EAF7FC4C22B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823</Words>
  <Application>Microsoft Office PowerPoint</Application>
  <PresentationFormat>Custom</PresentationFormat>
  <Paragraphs>170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Helvetica</vt:lpstr>
      <vt:lpstr>Montserrat</vt:lpstr>
      <vt:lpstr>Montserrat Bold</vt:lpstr>
      <vt:lpstr>Montserrat Bold Italics</vt:lpstr>
      <vt:lpstr>Montserrat Classic Bold</vt:lpstr>
      <vt:lpstr>Montserrat Italics</vt:lpstr>
      <vt:lpstr>Office Theme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DYTC_Deep Dive</dc:title>
  <dc:creator>Susan Rose</dc:creator>
  <cp:lastModifiedBy>Sarah Mercer</cp:lastModifiedBy>
  <cp:revision>5</cp:revision>
  <dcterms:created xsi:type="dcterms:W3CDTF">2006-08-16T00:00:00Z</dcterms:created>
  <dcterms:modified xsi:type="dcterms:W3CDTF">2024-10-10T20:12:52Z</dcterms:modified>
  <dc:identifier>DAGTCDJWPHk</dc:identifier>
</cp:coreProperties>
</file>